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4.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theme/theme15.xml" ContentType="application/vnd.openxmlformats-officedocument.theme+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theme/theme16.xml" ContentType="application/vnd.openxmlformats-officedocument.theme+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theme/theme17.xml" ContentType="application/vnd.openxmlformats-officedocument.theme+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theme/theme18.xml" ContentType="application/vnd.openxmlformats-officedocument.theme+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theme/theme19.xml" ContentType="application/vnd.openxmlformats-officedocument.theme+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theme/theme20.xml" ContentType="application/vnd.openxmlformats-officedocument.theme+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theme/theme2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1" r:id="rId8"/>
    <p:sldMasterId id="2147483764" r:id="rId9"/>
    <p:sldMasterId id="2147483777" r:id="rId10"/>
    <p:sldMasterId id="2147483790" r:id="rId11"/>
    <p:sldMasterId id="2147483803" r:id="rId12"/>
    <p:sldMasterId id="2147483816" r:id="rId13"/>
    <p:sldMasterId id="2147483829" r:id="rId14"/>
    <p:sldMasterId id="2147483842" r:id="rId15"/>
    <p:sldMasterId id="2147483855" r:id="rId16"/>
    <p:sldMasterId id="2147483868" r:id="rId17"/>
    <p:sldMasterId id="2147483881" r:id="rId18"/>
    <p:sldMasterId id="2147483894" r:id="rId19"/>
    <p:sldMasterId id="2147483907" r:id="rId20"/>
    <p:sldMasterId id="2147483920" r:id="rId21"/>
  </p:sldMasterIdLst>
  <p:sldIdLst>
    <p:sldId id="257" r:id="rId22"/>
    <p:sldId id="258" r:id="rId23"/>
    <p:sldId id="259" r:id="rId24"/>
    <p:sldId id="260" r:id="rId25"/>
    <p:sldId id="261" r:id="rId26"/>
    <p:sldId id="262" r:id="rId27"/>
    <p:sldId id="263" r:id="rId28"/>
    <p:sldId id="264" r:id="rId29"/>
    <p:sldId id="265" r:id="rId30"/>
    <p:sldId id="266" r:id="rId31"/>
    <p:sldId id="267" r:id="rId32"/>
    <p:sldId id="268" r:id="rId33"/>
    <p:sldId id="269" r:id="rId34"/>
    <p:sldId id="270" r:id="rId35"/>
    <p:sldId id="271" r:id="rId36"/>
    <p:sldId id="272" r:id="rId37"/>
    <p:sldId id="273" r:id="rId38"/>
    <p:sldId id="274" r:id="rId39"/>
    <p:sldId id="275" r:id="rId40"/>
    <p:sldId id="276" r:id="rId41"/>
    <p:sldId id="277" r:id="rId42"/>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9" d="100"/>
          <a:sy n="39" d="100"/>
        </p:scale>
        <p:origin x="-108"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39"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 Target="slides/slide13.xml"/><Relationship Id="rId42"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slide" Target="slides/slide12.xml"/><Relationship Id="rId38" Type="http://schemas.openxmlformats.org/officeDocument/2006/relationships/slide" Target="slides/slide17.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8.xml"/><Relationship Id="rId41"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slide" Target="slides/slide16.xml"/><Relationship Id="rId40" Type="http://schemas.openxmlformats.org/officeDocument/2006/relationships/slide" Target="slides/slide19.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0.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slide" Target="slides/slide1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411511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500118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034341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9032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271583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2191378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651516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49397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96682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49447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038632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73622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920837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728192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04153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146298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895011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863881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935769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75847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83003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720064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139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2080704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098435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66127295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09256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115723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82393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755825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001037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521504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599521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4357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48242011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710894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842218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988334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6519149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121923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082583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53052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975188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995398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450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315508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604111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63644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519747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474827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995344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83374159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307939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486503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329609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0337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1201372"/>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8926388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522833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227015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61295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184136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552731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715735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60117977"/>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261004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4742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9014777"/>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9147662"/>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617579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234583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152606"/>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297097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9128354"/>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48131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935775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15785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78212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3746142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48178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117500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327180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988970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396758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903341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069795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42749"/>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2660472"/>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1087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693011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716163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40560238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592444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3644319"/>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03632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565833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95519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025984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178797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4438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923617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162234"/>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6514876"/>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65604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3662473210"/>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3114239"/>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896639"/>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670991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678118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1371353"/>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850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0749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7028764"/>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0308586"/>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670665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932361"/>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191411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710688"/>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536473591"/>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8549677"/>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7325199"/>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4720805"/>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81815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305800"/>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042853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2985031"/>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8903934"/>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7723858"/>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63285702"/>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2565475"/>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0744053"/>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622247945"/>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9595323"/>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7576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7019692"/>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1094279"/>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57418"/>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9388035"/>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9469274"/>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1124389"/>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0584385"/>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9648074"/>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769236"/>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0616457"/>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42717618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7463615"/>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4829354"/>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143297"/>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772940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1450632"/>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0598538"/>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932491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0803950"/>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013659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24353074"/>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7297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06655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8721387"/>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3537707635"/>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6370650"/>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0870383"/>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7339487"/>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2319597"/>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303128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5847607"/>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933129"/>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87092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902855383"/>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1350494"/>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1840379"/>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28923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19846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6050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54165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309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91696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88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884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11701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11186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04466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00386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5837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36388953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48161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367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9014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64258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57571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6517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2796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378508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15608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568329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263670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54019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36767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26850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66967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3861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434686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82447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29882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333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88830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72347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64738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602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90364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95932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4120179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04388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350875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50104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11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62496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04129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47363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663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261150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01138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369887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84775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7462496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060915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702315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697357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550428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47651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2219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216107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76951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45739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21821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73612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87334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120621321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588604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214382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fld id="{0D32679C-DDAB-40FD-879D-E2C76959FB33}"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EBBB4B50-5920-4A0C-9852-58D39ED0C6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934401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fld id="{3EA71383-7CBF-4870-A315-88C95258FF88}" type="datetime1">
              <a:rPr lang="en-US">
                <a:solidFill>
                  <a:srgbClr val="000000"/>
                </a:solidFill>
              </a:rPr>
              <a:pPr>
                <a:defRPr/>
              </a:pPr>
              <a:t>10/7/2012</a:t>
            </a:fld>
            <a:endParaRPr lang="en-US">
              <a:solidFill>
                <a:srgbClr val="000000"/>
              </a:solidFill>
            </a:endParaRPr>
          </a:p>
        </p:txBody>
      </p:sp>
      <p:sp>
        <p:nvSpPr>
          <p:cNvPr id="8"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9" name="Rectangle 1037"/>
          <p:cNvSpPr>
            <a:spLocks noGrp="1" noChangeArrowheads="1"/>
          </p:cNvSpPr>
          <p:nvPr>
            <p:ph type="sldNum" sz="quarter" idx="12"/>
          </p:nvPr>
        </p:nvSpPr>
        <p:spPr>
          <a:ln/>
        </p:spPr>
        <p:txBody>
          <a:bodyPr/>
          <a:lstStyle>
            <a:lvl1pPr>
              <a:defRPr/>
            </a:lvl1pPr>
          </a:lstStyle>
          <a:p>
            <a:pPr>
              <a:defRPr/>
            </a:pPr>
            <a:fld id="{F8364141-D042-4847-907B-10F8DE0BB8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6570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874975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fld id="{79102ECD-DA5E-4DEE-9D37-A828BE493E65}"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47446046-36AA-41F4-A8AF-DF4991A9D4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204603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fld id="{F846BE45-721C-4950-B2B8-387571A659F0}" type="datetime1">
              <a:rPr lang="en-US">
                <a:solidFill>
                  <a:srgbClr val="000000"/>
                </a:solidFill>
              </a:rPr>
              <a:pPr>
                <a:defRPr/>
              </a:pPr>
              <a:t>10/7/2012</a:t>
            </a:fld>
            <a:endParaRPr lang="en-US">
              <a:solidFill>
                <a:srgbClr val="000000"/>
              </a:solidFill>
            </a:endParaRPr>
          </a:p>
        </p:txBody>
      </p:sp>
      <p:sp>
        <p:nvSpPr>
          <p:cNvPr id="3"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4" name="Rectangle 1037"/>
          <p:cNvSpPr>
            <a:spLocks noGrp="1" noChangeArrowheads="1"/>
          </p:cNvSpPr>
          <p:nvPr>
            <p:ph type="sldNum" sz="quarter" idx="12"/>
          </p:nvPr>
        </p:nvSpPr>
        <p:spPr>
          <a:ln/>
        </p:spPr>
        <p:txBody>
          <a:bodyPr/>
          <a:lstStyle>
            <a:lvl1pPr>
              <a:defRPr/>
            </a:lvl1pPr>
          </a:lstStyle>
          <a:p>
            <a:pPr>
              <a:defRPr/>
            </a:pPr>
            <a:fld id="{BA9533E9-777A-4873-A24B-563C16A14F4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750120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703F9890-8935-4AB7-BD39-EB0C0A41107D}"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82E4ED33-12D8-40E6-A06E-76C4EE163D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082648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en-US"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035"/>
          <p:cNvSpPr>
            <a:spLocks noGrp="1" noChangeArrowheads="1"/>
          </p:cNvSpPr>
          <p:nvPr>
            <p:ph type="dt" sz="half" idx="10"/>
          </p:nvPr>
        </p:nvSpPr>
        <p:spPr>
          <a:ln/>
        </p:spPr>
        <p:txBody>
          <a:bodyPr/>
          <a:lstStyle>
            <a:lvl1pPr>
              <a:defRPr/>
            </a:lvl1pPr>
          </a:lstStyle>
          <a:p>
            <a:pPr>
              <a:defRPr/>
            </a:pPr>
            <a:fld id="{10AFFE4B-25C9-47EF-8EA7-26FB4455F73C}" type="datetime1">
              <a:rPr lang="en-US">
                <a:solidFill>
                  <a:srgbClr val="000000"/>
                </a:solidFill>
              </a:rPr>
              <a:pPr>
                <a:defRPr/>
              </a:pPr>
              <a:t>10/7/2012</a:t>
            </a:fld>
            <a:endParaRPr lang="en-US">
              <a:solidFill>
                <a:srgbClr val="000000"/>
              </a:solidFill>
            </a:endParaRPr>
          </a:p>
        </p:txBody>
      </p:sp>
      <p:sp>
        <p:nvSpPr>
          <p:cNvPr id="6"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7" name="Rectangle 1037"/>
          <p:cNvSpPr>
            <a:spLocks noGrp="1" noChangeArrowheads="1"/>
          </p:cNvSpPr>
          <p:nvPr>
            <p:ph type="sldNum" sz="quarter" idx="12"/>
          </p:nvPr>
        </p:nvSpPr>
        <p:spPr>
          <a:ln/>
        </p:spPr>
        <p:txBody>
          <a:bodyPr/>
          <a:lstStyle>
            <a:lvl1pPr>
              <a:defRPr/>
            </a:lvl1pPr>
          </a:lstStyle>
          <a:p>
            <a:pPr>
              <a:defRPr/>
            </a:pPr>
            <a:fld id="{AB5E4BD2-74B0-44D7-9672-775C0D03E2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595789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772AD47C-B68F-4CE3-B762-8D95C0322A8C}"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A16AF93A-D43F-440D-BDFD-303C0C375EF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85821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004050" y="617538"/>
            <a:ext cx="1951038" cy="551497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1150938" y="617538"/>
            <a:ext cx="5700712" cy="55149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EB7AFCE9-53D2-480A-8504-1D95C58CD9DA}"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045CA29-6E81-4E31-8D70-0B835EFD339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677224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1150938" y="617538"/>
            <a:ext cx="7804150" cy="55149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3" name="Rectangle 1035"/>
          <p:cNvSpPr>
            <a:spLocks noGrp="1" noChangeArrowheads="1"/>
          </p:cNvSpPr>
          <p:nvPr>
            <p:ph type="dt" sz="half" idx="10"/>
          </p:nvPr>
        </p:nvSpPr>
        <p:spPr>
          <a:ln/>
        </p:spPr>
        <p:txBody>
          <a:bodyPr/>
          <a:lstStyle>
            <a:lvl1pPr>
              <a:defRPr/>
            </a:lvl1pPr>
          </a:lstStyle>
          <a:p>
            <a:pPr>
              <a:defRPr/>
            </a:pPr>
            <a:fld id="{276202F5-6E3E-4470-993B-D94214226A40}" type="datetime1">
              <a:rPr lang="en-US">
                <a:solidFill>
                  <a:srgbClr val="000000"/>
                </a:solidFill>
              </a:rPr>
              <a:pPr>
                <a:defRPr/>
              </a:pPr>
              <a:t>10/7/2012</a:t>
            </a:fld>
            <a:endParaRPr lang="en-US">
              <a:solidFill>
                <a:srgbClr val="000000"/>
              </a:solidFill>
            </a:endParaRPr>
          </a:p>
        </p:txBody>
      </p:sp>
      <p:sp>
        <p:nvSpPr>
          <p:cNvPr id="4"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5" name="Rectangle 1037"/>
          <p:cNvSpPr>
            <a:spLocks noGrp="1" noChangeArrowheads="1"/>
          </p:cNvSpPr>
          <p:nvPr>
            <p:ph type="sldNum" sz="quarter" idx="12"/>
          </p:nvPr>
        </p:nvSpPr>
        <p:spPr>
          <a:ln/>
        </p:spPr>
        <p:txBody>
          <a:bodyPr/>
          <a:lstStyle>
            <a:lvl1pPr>
              <a:defRPr/>
            </a:lvl1pPr>
          </a:lstStyle>
          <a:p>
            <a:pPr>
              <a:defRPr/>
            </a:pPr>
            <a:fld id="{1BF512E2-ADBB-4B26-B39E-58F3061FE9F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831709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lang="ar-JO" sz="2400" b="1">
                <a:solidFill>
                  <a:srgbClr val="000000"/>
                </a:solidFill>
                <a:cs typeface="Times New Roman" pitchFamily="18"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ar-SA" smtClean="0"/>
              <a:t>انقر لتحرير نمط العنوان الرئيسي</a:t>
            </a:r>
            <a:endParaRPr lang="en-US"/>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ar-SA" smtClean="0"/>
              <a:t>انقر لتحرير نمط العنوان الثانوي الرئيسي</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96C0AAC-33B4-45EF-9561-CB7A5B5A2A65}" type="datetime1">
              <a:rPr lang="en-US">
                <a:solidFill>
                  <a:srgbClr val="1C1C1C"/>
                </a:solidFill>
              </a:rPr>
              <a:pPr>
                <a:defRPr/>
              </a:pPr>
              <a:t>10/7/2012</a:t>
            </a:fld>
            <a:endParaRPr lang="en-US">
              <a:solidFill>
                <a:srgbClr val="1C1C1C"/>
              </a:solidFill>
            </a:endParaRPr>
          </a:p>
        </p:txBody>
      </p:sp>
      <p:sp>
        <p:nvSpPr>
          <p:cNvPr id="15" name="Rectangle 16"/>
          <p:cNvSpPr>
            <a:spLocks noGrp="1" noChangeArrowheads="1"/>
          </p:cNvSpPr>
          <p:nvPr>
            <p:ph type="sldNum" sz="quarter" idx="11"/>
          </p:nvPr>
        </p:nvSpPr>
        <p:spPr>
          <a:xfrm>
            <a:off x="6858000" y="6248400"/>
            <a:ext cx="1905000" cy="457200"/>
          </a:xfrm>
        </p:spPr>
        <p:txBody>
          <a:bodyPr/>
          <a:lstStyle>
            <a:lvl1pPr>
              <a:defRPr>
                <a:solidFill>
                  <a:schemeClr val="bg2"/>
                </a:solidFill>
              </a:defRPr>
            </a:lvl1pPr>
          </a:lstStyle>
          <a:p>
            <a:pPr>
              <a:defRPr/>
            </a:pPr>
            <a:fld id="{03075E71-B7D4-4986-93C7-EED8CFF5ADEC}" type="slidenum">
              <a:rPr lang="ar-SA">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82545084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fld id="{85CF4BC9-DBE6-42E5-805D-A61BEC890C0E}"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FC4EE9E5-196D-4B87-96D1-DED5C30E7C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21544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035"/>
          <p:cNvSpPr>
            <a:spLocks noGrp="1" noChangeArrowheads="1"/>
          </p:cNvSpPr>
          <p:nvPr>
            <p:ph type="dt" sz="half" idx="10"/>
          </p:nvPr>
        </p:nvSpPr>
        <p:spPr>
          <a:ln/>
        </p:spPr>
        <p:txBody>
          <a:bodyPr/>
          <a:lstStyle>
            <a:lvl1pPr>
              <a:defRPr/>
            </a:lvl1pPr>
          </a:lstStyle>
          <a:p>
            <a:pPr>
              <a:defRPr/>
            </a:pPr>
            <a:fld id="{170620CC-CED1-4C83-8FF8-A20E5A13AFFD}" type="datetime1">
              <a:rPr lang="en-US">
                <a:solidFill>
                  <a:srgbClr val="000000"/>
                </a:solidFill>
              </a:rPr>
              <a:pPr>
                <a:defRPr/>
              </a:pPr>
              <a:t>10/7/2012</a:t>
            </a:fld>
            <a:endParaRPr lang="en-US">
              <a:solidFill>
                <a:srgbClr val="000000"/>
              </a:solidFill>
            </a:endParaRPr>
          </a:p>
        </p:txBody>
      </p:sp>
      <p:sp>
        <p:nvSpPr>
          <p:cNvPr id="5" name="Rectangle 1036"/>
          <p:cNvSpPr>
            <a:spLocks noGrp="1" noChangeArrowheads="1"/>
          </p:cNvSpPr>
          <p:nvPr>
            <p:ph type="ftr" sz="quarter" idx="11"/>
          </p:nvPr>
        </p:nvSpPr>
        <p:spPr>
          <a:ln/>
        </p:spPr>
        <p:txBody>
          <a:bodyPr/>
          <a:lstStyle>
            <a:lvl1pPr>
              <a:defRPr/>
            </a:lvl1pPr>
          </a:lstStyle>
          <a:p>
            <a:pPr>
              <a:defRPr/>
            </a:pPr>
            <a:r>
              <a:rPr lang="ar-SA">
                <a:solidFill>
                  <a:srgbClr val="000000"/>
                </a:solidFill>
              </a:rPr>
              <a:t>2222</a:t>
            </a:r>
            <a:endParaRPr lang="en-US">
              <a:solidFill>
                <a:srgbClr val="000000"/>
              </a:solidFill>
            </a:endParaRPr>
          </a:p>
        </p:txBody>
      </p:sp>
      <p:sp>
        <p:nvSpPr>
          <p:cNvPr id="6" name="Rectangle 1037"/>
          <p:cNvSpPr>
            <a:spLocks noGrp="1" noChangeArrowheads="1"/>
          </p:cNvSpPr>
          <p:nvPr>
            <p:ph type="sldNum" sz="quarter" idx="12"/>
          </p:nvPr>
        </p:nvSpPr>
        <p:spPr>
          <a:ln/>
        </p:spPr>
        <p:txBody>
          <a:bodyPr/>
          <a:lstStyle>
            <a:lvl1pPr>
              <a:defRPr/>
            </a:lvl1pPr>
          </a:lstStyle>
          <a:p>
            <a:pPr>
              <a:defRPr/>
            </a:pPr>
            <a:fld id="{7548A5D5-8C50-44B2-8A23-C215C3699D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507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4.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theme" Target="../theme/theme15.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slideLayout" Target="../slideLayouts/slideLayout180.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8.xml"/><Relationship Id="rId13" Type="http://schemas.openxmlformats.org/officeDocument/2006/relationships/theme" Target="../theme/theme16.xml"/><Relationship Id="rId3" Type="http://schemas.openxmlformats.org/officeDocument/2006/relationships/slideLayout" Target="../slideLayouts/slideLayout183.xml"/><Relationship Id="rId7" Type="http://schemas.openxmlformats.org/officeDocument/2006/relationships/slideLayout" Target="../slideLayouts/slideLayout187.xml"/><Relationship Id="rId12" Type="http://schemas.openxmlformats.org/officeDocument/2006/relationships/slideLayout" Target="../slideLayouts/slideLayout192.xml"/><Relationship Id="rId2" Type="http://schemas.openxmlformats.org/officeDocument/2006/relationships/slideLayout" Target="../slideLayouts/slideLayout182.xml"/><Relationship Id="rId1" Type="http://schemas.openxmlformats.org/officeDocument/2006/relationships/slideLayout" Target="../slideLayouts/slideLayout181.xml"/><Relationship Id="rId6" Type="http://schemas.openxmlformats.org/officeDocument/2006/relationships/slideLayout" Target="../slideLayouts/slideLayout186.xml"/><Relationship Id="rId11" Type="http://schemas.openxmlformats.org/officeDocument/2006/relationships/slideLayout" Target="../slideLayouts/slideLayout191.xml"/><Relationship Id="rId5" Type="http://schemas.openxmlformats.org/officeDocument/2006/relationships/slideLayout" Target="../slideLayouts/slideLayout185.xml"/><Relationship Id="rId10" Type="http://schemas.openxmlformats.org/officeDocument/2006/relationships/slideLayout" Target="../slideLayouts/slideLayout190.xml"/><Relationship Id="rId4" Type="http://schemas.openxmlformats.org/officeDocument/2006/relationships/slideLayout" Target="../slideLayouts/slideLayout184.xml"/><Relationship Id="rId9" Type="http://schemas.openxmlformats.org/officeDocument/2006/relationships/slideLayout" Target="../slideLayouts/slideLayout189.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200.xml"/><Relationship Id="rId13" Type="http://schemas.openxmlformats.org/officeDocument/2006/relationships/theme" Target="../theme/theme17.xml"/><Relationship Id="rId3" Type="http://schemas.openxmlformats.org/officeDocument/2006/relationships/slideLayout" Target="../slideLayouts/slideLayout195.xml"/><Relationship Id="rId7" Type="http://schemas.openxmlformats.org/officeDocument/2006/relationships/slideLayout" Target="../slideLayouts/slideLayout199.xml"/><Relationship Id="rId12" Type="http://schemas.openxmlformats.org/officeDocument/2006/relationships/slideLayout" Target="../slideLayouts/slideLayout204.xml"/><Relationship Id="rId2" Type="http://schemas.openxmlformats.org/officeDocument/2006/relationships/slideLayout" Target="../slideLayouts/slideLayout194.xml"/><Relationship Id="rId1" Type="http://schemas.openxmlformats.org/officeDocument/2006/relationships/slideLayout" Target="../slideLayouts/slideLayout193.xml"/><Relationship Id="rId6" Type="http://schemas.openxmlformats.org/officeDocument/2006/relationships/slideLayout" Target="../slideLayouts/slideLayout198.xml"/><Relationship Id="rId11" Type="http://schemas.openxmlformats.org/officeDocument/2006/relationships/slideLayout" Target="../slideLayouts/slideLayout203.xml"/><Relationship Id="rId5" Type="http://schemas.openxmlformats.org/officeDocument/2006/relationships/slideLayout" Target="../slideLayouts/slideLayout197.xml"/><Relationship Id="rId10" Type="http://schemas.openxmlformats.org/officeDocument/2006/relationships/slideLayout" Target="../slideLayouts/slideLayout202.xml"/><Relationship Id="rId4" Type="http://schemas.openxmlformats.org/officeDocument/2006/relationships/slideLayout" Target="../slideLayouts/slideLayout196.xml"/><Relationship Id="rId9" Type="http://schemas.openxmlformats.org/officeDocument/2006/relationships/slideLayout" Target="../slideLayouts/slideLayout201.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12.xml"/><Relationship Id="rId13" Type="http://schemas.openxmlformats.org/officeDocument/2006/relationships/theme" Target="../theme/theme18.xml"/><Relationship Id="rId3" Type="http://schemas.openxmlformats.org/officeDocument/2006/relationships/slideLayout" Target="../slideLayouts/slideLayout207.xml"/><Relationship Id="rId7" Type="http://schemas.openxmlformats.org/officeDocument/2006/relationships/slideLayout" Target="../slideLayouts/slideLayout211.xml"/><Relationship Id="rId12" Type="http://schemas.openxmlformats.org/officeDocument/2006/relationships/slideLayout" Target="../slideLayouts/slideLayout216.xml"/><Relationship Id="rId2" Type="http://schemas.openxmlformats.org/officeDocument/2006/relationships/slideLayout" Target="../slideLayouts/slideLayout206.xml"/><Relationship Id="rId1" Type="http://schemas.openxmlformats.org/officeDocument/2006/relationships/slideLayout" Target="../slideLayouts/slideLayout205.xml"/><Relationship Id="rId6" Type="http://schemas.openxmlformats.org/officeDocument/2006/relationships/slideLayout" Target="../slideLayouts/slideLayout210.xml"/><Relationship Id="rId11" Type="http://schemas.openxmlformats.org/officeDocument/2006/relationships/slideLayout" Target="../slideLayouts/slideLayout215.xml"/><Relationship Id="rId5" Type="http://schemas.openxmlformats.org/officeDocument/2006/relationships/slideLayout" Target="../slideLayouts/slideLayout209.xml"/><Relationship Id="rId10" Type="http://schemas.openxmlformats.org/officeDocument/2006/relationships/slideLayout" Target="../slideLayouts/slideLayout214.xml"/><Relationship Id="rId4" Type="http://schemas.openxmlformats.org/officeDocument/2006/relationships/slideLayout" Target="../slideLayouts/slideLayout208.xml"/><Relationship Id="rId9" Type="http://schemas.openxmlformats.org/officeDocument/2006/relationships/slideLayout" Target="../slideLayouts/slideLayout213.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24.xml"/><Relationship Id="rId13" Type="http://schemas.openxmlformats.org/officeDocument/2006/relationships/theme" Target="../theme/theme19.xml"/><Relationship Id="rId3" Type="http://schemas.openxmlformats.org/officeDocument/2006/relationships/slideLayout" Target="../slideLayouts/slideLayout219.xml"/><Relationship Id="rId7" Type="http://schemas.openxmlformats.org/officeDocument/2006/relationships/slideLayout" Target="../slideLayouts/slideLayout223.xml"/><Relationship Id="rId12" Type="http://schemas.openxmlformats.org/officeDocument/2006/relationships/slideLayout" Target="../slideLayouts/slideLayout228.xml"/><Relationship Id="rId2" Type="http://schemas.openxmlformats.org/officeDocument/2006/relationships/slideLayout" Target="../slideLayouts/slideLayout218.xml"/><Relationship Id="rId1" Type="http://schemas.openxmlformats.org/officeDocument/2006/relationships/slideLayout" Target="../slideLayouts/slideLayout217.xml"/><Relationship Id="rId6" Type="http://schemas.openxmlformats.org/officeDocument/2006/relationships/slideLayout" Target="../slideLayouts/slideLayout222.xml"/><Relationship Id="rId11" Type="http://schemas.openxmlformats.org/officeDocument/2006/relationships/slideLayout" Target="../slideLayouts/slideLayout227.xml"/><Relationship Id="rId5" Type="http://schemas.openxmlformats.org/officeDocument/2006/relationships/slideLayout" Target="../slideLayouts/slideLayout221.xml"/><Relationship Id="rId10" Type="http://schemas.openxmlformats.org/officeDocument/2006/relationships/slideLayout" Target="../slideLayouts/slideLayout226.xml"/><Relationship Id="rId4" Type="http://schemas.openxmlformats.org/officeDocument/2006/relationships/slideLayout" Target="../slideLayouts/slideLayout220.xml"/><Relationship Id="rId9" Type="http://schemas.openxmlformats.org/officeDocument/2006/relationships/slideLayout" Target="../slideLayouts/slideLayout22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36.xml"/><Relationship Id="rId13" Type="http://schemas.openxmlformats.org/officeDocument/2006/relationships/theme" Target="../theme/theme20.xml"/><Relationship Id="rId3" Type="http://schemas.openxmlformats.org/officeDocument/2006/relationships/slideLayout" Target="../slideLayouts/slideLayout231.xml"/><Relationship Id="rId7" Type="http://schemas.openxmlformats.org/officeDocument/2006/relationships/slideLayout" Target="../slideLayouts/slideLayout235.xml"/><Relationship Id="rId12" Type="http://schemas.openxmlformats.org/officeDocument/2006/relationships/slideLayout" Target="../slideLayouts/slideLayout240.xml"/><Relationship Id="rId2" Type="http://schemas.openxmlformats.org/officeDocument/2006/relationships/slideLayout" Target="../slideLayouts/slideLayout230.xml"/><Relationship Id="rId1" Type="http://schemas.openxmlformats.org/officeDocument/2006/relationships/slideLayout" Target="../slideLayouts/slideLayout229.xml"/><Relationship Id="rId6" Type="http://schemas.openxmlformats.org/officeDocument/2006/relationships/slideLayout" Target="../slideLayouts/slideLayout234.xml"/><Relationship Id="rId11" Type="http://schemas.openxmlformats.org/officeDocument/2006/relationships/slideLayout" Target="../slideLayouts/slideLayout239.xml"/><Relationship Id="rId5" Type="http://schemas.openxmlformats.org/officeDocument/2006/relationships/slideLayout" Target="../slideLayouts/slideLayout233.xml"/><Relationship Id="rId10" Type="http://schemas.openxmlformats.org/officeDocument/2006/relationships/slideLayout" Target="../slideLayouts/slideLayout238.xml"/><Relationship Id="rId4" Type="http://schemas.openxmlformats.org/officeDocument/2006/relationships/slideLayout" Target="../slideLayouts/slideLayout232.xml"/><Relationship Id="rId9" Type="http://schemas.openxmlformats.org/officeDocument/2006/relationships/slideLayout" Target="../slideLayouts/slideLayout237.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48.xml"/><Relationship Id="rId13" Type="http://schemas.openxmlformats.org/officeDocument/2006/relationships/theme" Target="../theme/theme21.xml"/><Relationship Id="rId3" Type="http://schemas.openxmlformats.org/officeDocument/2006/relationships/slideLayout" Target="../slideLayouts/slideLayout243.xml"/><Relationship Id="rId7" Type="http://schemas.openxmlformats.org/officeDocument/2006/relationships/slideLayout" Target="../slideLayouts/slideLayout247.xml"/><Relationship Id="rId12" Type="http://schemas.openxmlformats.org/officeDocument/2006/relationships/slideLayout" Target="../slideLayouts/slideLayout252.xml"/><Relationship Id="rId2" Type="http://schemas.openxmlformats.org/officeDocument/2006/relationships/slideLayout" Target="../slideLayouts/slideLayout242.xml"/><Relationship Id="rId1" Type="http://schemas.openxmlformats.org/officeDocument/2006/relationships/slideLayout" Target="../slideLayouts/slideLayout241.xml"/><Relationship Id="rId6" Type="http://schemas.openxmlformats.org/officeDocument/2006/relationships/slideLayout" Target="../slideLayouts/slideLayout246.xml"/><Relationship Id="rId11" Type="http://schemas.openxmlformats.org/officeDocument/2006/relationships/slideLayout" Target="../slideLayouts/slideLayout251.xml"/><Relationship Id="rId5" Type="http://schemas.openxmlformats.org/officeDocument/2006/relationships/slideLayout" Target="../slideLayouts/slideLayout245.xml"/><Relationship Id="rId10" Type="http://schemas.openxmlformats.org/officeDocument/2006/relationships/slideLayout" Target="../slideLayouts/slideLayout250.xml"/><Relationship Id="rId4" Type="http://schemas.openxmlformats.org/officeDocument/2006/relationships/slideLayout" Target="../slideLayouts/slideLayout244.xml"/><Relationship Id="rId9" Type="http://schemas.openxmlformats.org/officeDocument/2006/relationships/slideLayout" Target="../slideLayouts/slideLayout24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3126809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348909253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846652805"/>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58970787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80572049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2355456295"/>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28563388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743312486"/>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507920734"/>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92139759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778657716"/>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5997830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4174861188"/>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3253419297"/>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0981093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416112026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179100924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9230598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71114274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486870322"/>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rtl="0" fontAlgn="base">
              <a:spcBef>
                <a:spcPct val="0"/>
              </a:spcBef>
              <a:spcAft>
                <a:spcPct val="0"/>
              </a:spcAft>
            </a:pPr>
            <a:endParaRPr kumimoji="1" lang="ar-JO" sz="2400" b="1">
              <a:solidFill>
                <a:srgbClr val="000000"/>
              </a:solidFill>
              <a:cs typeface="Times New Roman" pitchFamily="18"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lvl1pPr>
          </a:lstStyle>
          <a:p>
            <a:pPr rtl="0" fontAlgn="base">
              <a:spcBef>
                <a:spcPct val="0"/>
              </a:spcBef>
              <a:spcAft>
                <a:spcPct val="0"/>
              </a:spcAft>
              <a:defRPr/>
            </a:pPr>
            <a:fld id="{AA6A872D-2398-44DA-BC0C-60A8E51E6925}" type="datetime1">
              <a:rPr lang="en-US" b="1">
                <a:solidFill>
                  <a:srgbClr val="000000"/>
                </a:solidFill>
                <a:cs typeface="Times New Roman" pitchFamily="18" charset="0"/>
              </a:rPr>
              <a:pPr rtl="0" fontAlgn="base">
                <a:spcBef>
                  <a:spcPct val="0"/>
                </a:spcBef>
                <a:spcAft>
                  <a:spcPct val="0"/>
                </a:spcAft>
                <a:defRPr/>
              </a:pPr>
              <a:t>10/7/2012</a:t>
            </a:fld>
            <a:endParaRPr lang="en-US" b="1">
              <a:solidFill>
                <a:srgbClr val="000000"/>
              </a:solidFill>
              <a:cs typeface="Times New Roman" pitchFamily="18" charset="0"/>
            </a:endParaRPr>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ctr" rtl="0" fontAlgn="base">
              <a:spcBef>
                <a:spcPct val="0"/>
              </a:spcBef>
              <a:spcAft>
                <a:spcPct val="0"/>
              </a:spcAft>
              <a:defRPr/>
            </a:pPr>
            <a:r>
              <a:rPr lang="ar-SA" b="1">
                <a:solidFill>
                  <a:srgbClr val="000000"/>
                </a:solidFill>
                <a:cs typeface="Times New Roman" pitchFamily="18" charset="0"/>
              </a:rPr>
              <a:t>2222</a:t>
            </a:r>
            <a:endParaRPr lang="en-US" b="1">
              <a:solidFill>
                <a:srgbClr val="000000"/>
              </a:solidFill>
              <a:cs typeface="Times New Roman" pitchFamily="18" charset="0"/>
            </a:endParaRPr>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defRPr/>
            </a:pPr>
            <a:fld id="{F1722A58-549A-4777-AF97-AB7034A2095B}" type="slidenum">
              <a:rPr lang="ar-SA" b="1">
                <a:solidFill>
                  <a:srgbClr val="000000"/>
                </a:solidFill>
                <a:cs typeface="Times New Roman" pitchFamily="18" charset="0"/>
              </a:rPr>
              <a:pPr rtl="0" fontAlgn="base">
                <a:spcBef>
                  <a:spcPct val="0"/>
                </a:spcBef>
                <a:spcAft>
                  <a:spcPct val="0"/>
                </a:spcAft>
                <a:defRPr/>
              </a:pPr>
              <a:t>‹#›</a:t>
            </a:fld>
            <a:endParaRPr lang="en-US" b="1">
              <a:solidFill>
                <a:srgbClr val="000000"/>
              </a:solidFill>
              <a:cs typeface="Times New Roman" pitchFamily="18" charset="0"/>
            </a:endParaRPr>
          </a:p>
        </p:txBody>
      </p:sp>
    </p:spTree>
    <p:extLst>
      <p:ext uri="{BB962C8B-B14F-4D97-AF65-F5344CB8AC3E}">
        <p14:creationId xmlns:p14="http://schemas.microsoft.com/office/powerpoint/2010/main" val="2298866804"/>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ftr="0" dt="0"/>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Tahoma" pitchFamily="34" charset="0"/>
        </a:defRPr>
      </a:lvl2pPr>
      <a:lvl3pPr algn="l" rtl="1" eaLnBrk="0" fontAlgn="base" hangingPunct="0">
        <a:spcBef>
          <a:spcPct val="0"/>
        </a:spcBef>
        <a:spcAft>
          <a:spcPct val="0"/>
        </a:spcAft>
        <a:defRPr sz="4400">
          <a:solidFill>
            <a:schemeClr val="tx2"/>
          </a:solidFill>
          <a:latin typeface="Tahoma" pitchFamily="34" charset="0"/>
          <a:cs typeface="Tahoma" pitchFamily="34" charset="0"/>
        </a:defRPr>
      </a:lvl3pPr>
      <a:lvl4pPr algn="l" rtl="1" eaLnBrk="0" fontAlgn="base" hangingPunct="0">
        <a:spcBef>
          <a:spcPct val="0"/>
        </a:spcBef>
        <a:spcAft>
          <a:spcPct val="0"/>
        </a:spcAft>
        <a:defRPr sz="4400">
          <a:solidFill>
            <a:schemeClr val="tx2"/>
          </a:solidFill>
          <a:latin typeface="Tahoma" pitchFamily="34" charset="0"/>
          <a:cs typeface="Tahoma" pitchFamily="34" charset="0"/>
        </a:defRPr>
      </a:lvl4pPr>
      <a:lvl5pPr algn="l" rtl="1" eaLnBrk="0" fontAlgn="base" hangingPunct="0">
        <a:spcBef>
          <a:spcPct val="0"/>
        </a:spcBef>
        <a:spcAft>
          <a:spcPct val="0"/>
        </a:spcAft>
        <a:defRPr sz="4400">
          <a:solidFill>
            <a:schemeClr val="tx2"/>
          </a:solidFill>
          <a:latin typeface="Tahoma" pitchFamily="34" charset="0"/>
          <a:cs typeface="Tahoma" pitchFamily="34" charset="0"/>
        </a:defRPr>
      </a:lvl5pPr>
      <a:lvl6pPr marL="457200" algn="l" rtl="1" eaLnBrk="1" fontAlgn="base" hangingPunct="1">
        <a:spcBef>
          <a:spcPct val="0"/>
        </a:spcBef>
        <a:spcAft>
          <a:spcPct val="0"/>
        </a:spcAft>
        <a:defRPr sz="4400">
          <a:solidFill>
            <a:schemeClr val="tx2"/>
          </a:solidFill>
          <a:latin typeface="Tahoma" pitchFamily="34" charset="0"/>
          <a:cs typeface="Tahoma" pitchFamily="34" charset="0"/>
        </a:defRPr>
      </a:lvl6pPr>
      <a:lvl7pPr marL="914400" algn="l" rtl="1" eaLnBrk="1" fontAlgn="base" hangingPunct="1">
        <a:spcBef>
          <a:spcPct val="0"/>
        </a:spcBef>
        <a:spcAft>
          <a:spcPct val="0"/>
        </a:spcAft>
        <a:defRPr sz="4400">
          <a:solidFill>
            <a:schemeClr val="tx2"/>
          </a:solidFill>
          <a:latin typeface="Tahoma" pitchFamily="34" charset="0"/>
          <a:cs typeface="Tahoma" pitchFamily="34" charset="0"/>
        </a:defRPr>
      </a:lvl7pPr>
      <a:lvl8pPr marL="1371600" algn="l" rtl="1" eaLnBrk="1" fontAlgn="base" hangingPunct="1">
        <a:spcBef>
          <a:spcPct val="0"/>
        </a:spcBef>
        <a:spcAft>
          <a:spcPct val="0"/>
        </a:spcAft>
        <a:defRPr sz="4400">
          <a:solidFill>
            <a:schemeClr val="tx2"/>
          </a:solidFill>
          <a:latin typeface="Tahoma" pitchFamily="34" charset="0"/>
          <a:cs typeface="Tahoma" pitchFamily="34" charset="0"/>
        </a:defRPr>
      </a:lvl8pPr>
      <a:lvl9pPr marL="1828800" algn="l" rtl="1" eaLnBrk="1" fontAlgn="base" hangingPunct="1">
        <a:spcBef>
          <a:spcPct val="0"/>
        </a:spcBef>
        <a:spcAft>
          <a:spcPct val="0"/>
        </a:spcAft>
        <a:defRPr sz="4400">
          <a:solidFill>
            <a:schemeClr val="tx2"/>
          </a:solidFill>
          <a:latin typeface="Tahoma" pitchFamily="34" charset="0"/>
          <a:cs typeface="Tahoma" pitchFamily="34"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imes New Roman" pitchFamily="18"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imes New Roman" pitchFamily="18"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imes New Roman" pitchFamily="18"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5pPr>
      <a:lvl6pPr marL="25146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6pPr>
      <a:lvl7pPr marL="29718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7pPr>
      <a:lvl8pPr marL="34290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8pPr>
      <a:lvl9pPr marL="3886200" indent="-228600" algn="r" rtl="1"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Times New Roman" pitchFamily="18" charset="0"/>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9.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0.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9.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0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9D477AA4-A090-45DA-B48B-E57E27E0FCD4}" type="slidenum">
              <a:rPr lang="ar-SA" sz="1400" smtClean="0">
                <a:solidFill>
                  <a:srgbClr val="1C1C1C"/>
                </a:solidFill>
              </a:rPr>
              <a:pPr eaLnBrk="1" hangingPunct="1"/>
              <a:t>1</a:t>
            </a:fld>
            <a:endParaRPr lang="en-US" sz="1400" smtClean="0">
              <a:solidFill>
                <a:srgbClr val="1C1C1C"/>
              </a:solidFill>
            </a:endParaRPr>
          </a:p>
        </p:txBody>
      </p:sp>
      <p:pic>
        <p:nvPicPr>
          <p:cNvPr id="15363"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ctrTitle"/>
          </p:nvPr>
        </p:nvSpPr>
        <p:spPr>
          <a:xfrm>
            <a:off x="539750" y="836613"/>
            <a:ext cx="7772400" cy="865187"/>
          </a:xfrm>
        </p:spPr>
        <p:txBody>
          <a:bodyPr/>
          <a:lstStyle/>
          <a:p>
            <a:pPr marL="838200" indent="-838200" algn="ctr" eaLnBrk="1" hangingPunct="1"/>
            <a:r>
              <a:rPr lang="ar-SA" dirty="0" smtClean="0">
                <a:solidFill>
                  <a:schemeClr val="bg1"/>
                </a:solidFill>
                <a:cs typeface="PT Bold Heading" pitchFamily="2" charset="-78"/>
              </a:rPr>
              <a:t>خصائص العقيدة الإسلامية:</a:t>
            </a:r>
            <a:endParaRPr lang="en-US" dirty="0" smtClean="0">
              <a:solidFill>
                <a:schemeClr val="bg1"/>
              </a:solidFill>
              <a:cs typeface="PT Bold Heading" pitchFamily="2" charset="-78"/>
            </a:endParaRPr>
          </a:p>
        </p:txBody>
      </p:sp>
      <p:sp>
        <p:nvSpPr>
          <p:cNvPr id="15365" name="Rectangle 16"/>
          <p:cNvSpPr txBox="1">
            <a:spLocks noGrp="1" noChangeArrowheads="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AFA64AE8-7E83-47E2-B032-5269D0973436}" type="slidenum">
              <a:rPr lang="ar-SA" sz="1400">
                <a:solidFill>
                  <a:srgbClr val="1C1C1C"/>
                </a:solidFill>
              </a:rPr>
              <a:pPr rtl="0" eaLnBrk="1" fontAlgn="base" hangingPunct="1">
                <a:spcBef>
                  <a:spcPct val="0"/>
                </a:spcBef>
                <a:spcAft>
                  <a:spcPct val="0"/>
                </a:spcAft>
              </a:pPr>
              <a:t>1</a:t>
            </a:fld>
            <a:endParaRPr lang="en-US" sz="1400">
              <a:solidFill>
                <a:srgbClr val="1C1C1C"/>
              </a:solidFill>
            </a:endParaRPr>
          </a:p>
        </p:txBody>
      </p:sp>
      <p:sp>
        <p:nvSpPr>
          <p:cNvPr id="15366" name="Rectangle 6"/>
          <p:cNvSpPr>
            <a:spLocks noChangeArrowheads="1"/>
          </p:cNvSpPr>
          <p:nvPr/>
        </p:nvSpPr>
        <p:spPr bwMode="auto">
          <a:xfrm>
            <a:off x="684213" y="1628775"/>
            <a:ext cx="76327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200000"/>
              </a:lnSpc>
              <a:spcBef>
                <a:spcPct val="0"/>
              </a:spcBef>
              <a:spcAft>
                <a:spcPct val="0"/>
              </a:spcAft>
            </a:pPr>
            <a:r>
              <a:rPr lang="ar-JO" sz="3200">
                <a:solidFill>
                  <a:srgbClr val="FFFFFF"/>
                </a:solidFill>
                <a:cs typeface="PT Bold Heading" pitchFamily="2" charset="-78"/>
              </a:rPr>
              <a:t>1-</a:t>
            </a:r>
            <a:r>
              <a:rPr lang="ar-SA" sz="3200">
                <a:solidFill>
                  <a:srgbClr val="FFFFFF"/>
                </a:solidFill>
                <a:cs typeface="PT Bold Heading" pitchFamily="2" charset="-78"/>
              </a:rPr>
              <a:t>عقيدة ثابتة. </a:t>
            </a:r>
            <a:endParaRPr lang="ar-JO" sz="3200">
              <a:solidFill>
                <a:srgbClr val="FFFFFF"/>
              </a:solidFill>
              <a:cs typeface="PT Bold Heading" pitchFamily="2" charset="-78"/>
            </a:endParaRPr>
          </a:p>
          <a:p>
            <a:pPr fontAlgn="base">
              <a:lnSpc>
                <a:spcPct val="200000"/>
              </a:lnSpc>
              <a:spcBef>
                <a:spcPct val="0"/>
              </a:spcBef>
              <a:spcAft>
                <a:spcPct val="0"/>
              </a:spcAft>
            </a:pPr>
            <a:r>
              <a:rPr lang="ar-JO" sz="3200">
                <a:solidFill>
                  <a:srgbClr val="FFFFFF"/>
                </a:solidFill>
                <a:cs typeface="PT Bold Heading" pitchFamily="2" charset="-78"/>
              </a:rPr>
              <a:t>2- </a:t>
            </a:r>
            <a:r>
              <a:rPr lang="ar-SA" sz="3200">
                <a:solidFill>
                  <a:srgbClr val="FFFFFF"/>
                </a:solidFill>
                <a:cs typeface="PT Bold Heading" pitchFamily="2" charset="-78"/>
              </a:rPr>
              <a:t>عقيدة فطرية.</a:t>
            </a:r>
            <a:br>
              <a:rPr lang="ar-SA" sz="3200">
                <a:solidFill>
                  <a:srgbClr val="FFFFFF"/>
                </a:solidFill>
                <a:cs typeface="PT Bold Heading" pitchFamily="2" charset="-78"/>
              </a:rPr>
            </a:br>
            <a:r>
              <a:rPr lang="ar-JO" sz="3200">
                <a:solidFill>
                  <a:srgbClr val="FFFFFF"/>
                </a:solidFill>
                <a:cs typeface="PT Bold Heading" pitchFamily="2" charset="-78"/>
              </a:rPr>
              <a:t>3- </a:t>
            </a:r>
            <a:r>
              <a:rPr lang="ar-SA" sz="3200">
                <a:solidFill>
                  <a:srgbClr val="FFFFFF"/>
                </a:solidFill>
                <a:cs typeface="PT Bold Heading" pitchFamily="2" charset="-78"/>
              </a:rPr>
              <a:t>عقيدة مبرهنة.</a:t>
            </a:r>
            <a:endParaRPr lang="ar-JO" sz="3200">
              <a:solidFill>
                <a:srgbClr val="FFFFFF"/>
              </a:solidFill>
              <a:cs typeface="PT Bold Heading" pitchFamily="2" charset="-78"/>
            </a:endParaRPr>
          </a:p>
          <a:p>
            <a:pPr fontAlgn="base">
              <a:lnSpc>
                <a:spcPct val="200000"/>
              </a:lnSpc>
              <a:spcBef>
                <a:spcPct val="0"/>
              </a:spcBef>
              <a:spcAft>
                <a:spcPct val="0"/>
              </a:spcAft>
            </a:pPr>
            <a:r>
              <a:rPr lang="ar-JO" sz="3200">
                <a:solidFill>
                  <a:srgbClr val="FFFFFF"/>
                </a:solidFill>
                <a:cs typeface="PT Bold Heading" pitchFamily="2" charset="-78"/>
              </a:rPr>
              <a:t>4- </a:t>
            </a:r>
            <a:r>
              <a:rPr lang="ar-SA" sz="3200">
                <a:solidFill>
                  <a:srgbClr val="FFFFFF"/>
                </a:solidFill>
                <a:cs typeface="PT Bold Heading" pitchFamily="2" charset="-78"/>
              </a:rPr>
              <a:t>عقيدة واضحة.</a:t>
            </a:r>
            <a:br>
              <a:rPr lang="ar-SA" sz="3200">
                <a:solidFill>
                  <a:srgbClr val="FFFFFF"/>
                </a:solidFill>
                <a:cs typeface="PT Bold Heading" pitchFamily="2" charset="-78"/>
              </a:rPr>
            </a:br>
            <a:r>
              <a:rPr lang="ar-JO" sz="3200">
                <a:solidFill>
                  <a:srgbClr val="FFFFFF"/>
                </a:solidFill>
                <a:cs typeface="PT Bold Heading" pitchFamily="2" charset="-78"/>
              </a:rPr>
              <a:t>5- </a:t>
            </a:r>
            <a:r>
              <a:rPr lang="ar-SA" sz="3200">
                <a:solidFill>
                  <a:srgbClr val="FFFFFF"/>
                </a:solidFill>
                <a:cs typeface="PT Bold Heading" pitchFamily="2" charset="-78"/>
              </a:rPr>
              <a:t>عقيدة وسطية.</a:t>
            </a:r>
            <a:endParaRPr lang="en-US" sz="3200">
              <a:solidFill>
                <a:srgbClr val="FFFFFF"/>
              </a:solidFill>
              <a:cs typeface="PT Bold Heading" pitchFamily="2" charset="-78"/>
            </a:endParaRPr>
          </a:p>
        </p:txBody>
      </p:sp>
    </p:spTree>
    <p:extLst>
      <p:ext uri="{BB962C8B-B14F-4D97-AF65-F5344CB8AC3E}">
        <p14:creationId xmlns:p14="http://schemas.microsoft.com/office/powerpoint/2010/main" val="251783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BCEF7EA7-B382-4955-AB34-69082C0F41C2}" type="slidenum">
              <a:rPr lang="ar-SA" sz="1400" smtClean="0">
                <a:solidFill>
                  <a:srgbClr val="000000"/>
                </a:solidFill>
              </a:rPr>
              <a:pPr eaLnBrk="1" hangingPunct="1"/>
              <a:t>10</a:t>
            </a:fld>
            <a:endParaRPr lang="en-US" sz="1400" smtClean="0">
              <a:solidFill>
                <a:srgbClr val="000000"/>
              </a:solidFill>
            </a:endParaRPr>
          </a:p>
        </p:txBody>
      </p:sp>
      <p:pic>
        <p:nvPicPr>
          <p:cNvPr id="24579"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DF4319B5-23AE-43AE-85BC-23D300C9B343}" type="slidenum">
              <a:rPr lang="ar-SA" sz="1400">
                <a:solidFill>
                  <a:srgbClr val="000000"/>
                </a:solidFill>
              </a:rPr>
              <a:pPr rtl="0" eaLnBrk="1" fontAlgn="base" hangingPunct="1">
                <a:spcBef>
                  <a:spcPct val="0"/>
                </a:spcBef>
                <a:spcAft>
                  <a:spcPct val="0"/>
                </a:spcAft>
              </a:pPr>
              <a:t>10</a:t>
            </a:fld>
            <a:endParaRPr lang="en-US" sz="1400">
              <a:solidFill>
                <a:srgbClr val="000000"/>
              </a:solidFill>
            </a:endParaRPr>
          </a:p>
        </p:txBody>
      </p:sp>
      <p:sp>
        <p:nvSpPr>
          <p:cNvPr id="349186" name="Rectangle 2"/>
          <p:cNvSpPr>
            <a:spLocks noChangeArrowheads="1"/>
          </p:cNvSpPr>
          <p:nvPr/>
        </p:nvSpPr>
        <p:spPr bwMode="auto">
          <a:xfrm>
            <a:off x="1116013" y="0"/>
            <a:ext cx="7793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951313"/>
                </a:solidFill>
                <a:cs typeface="PT Bold Heading" pitchFamily="2" charset="-78"/>
              </a:rPr>
              <a:t>ثانياً ـ سكينة النفس: </a:t>
            </a:r>
          </a:p>
        </p:txBody>
      </p:sp>
      <p:sp>
        <p:nvSpPr>
          <p:cNvPr id="349187" name="Rectangle 3"/>
          <p:cNvSpPr>
            <a:spLocks noChangeArrowheads="1"/>
          </p:cNvSpPr>
          <p:nvPr/>
        </p:nvSpPr>
        <p:spPr bwMode="auto">
          <a:xfrm>
            <a:off x="250825" y="981075"/>
            <a:ext cx="8497888" cy="580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lnSpc>
                <a:spcPct val="130000"/>
              </a:lnSpc>
              <a:spcBef>
                <a:spcPct val="20000"/>
              </a:spcBef>
              <a:spcAft>
                <a:spcPct val="0"/>
              </a:spcAft>
              <a:buClr>
                <a:srgbClr val="3333CC"/>
              </a:buClr>
              <a:buSzPct val="60000"/>
              <a:buFont typeface="Wingdings" pitchFamily="2" charset="2"/>
              <a:buNone/>
            </a:pPr>
            <a:r>
              <a:rPr lang="ar-JO" sz="2800" b="1">
                <a:solidFill>
                  <a:srgbClr val="FFFFFF"/>
                </a:solidFill>
                <a:cs typeface="PT Bold Heading" pitchFamily="2" charset="-78"/>
              </a:rPr>
              <a:t>	</a:t>
            </a:r>
            <a:r>
              <a:rPr lang="ar-SA" sz="2800" b="1">
                <a:solidFill>
                  <a:srgbClr val="FFFFFF"/>
                </a:solidFill>
                <a:cs typeface="PT Bold Heading" pitchFamily="2" charset="-78"/>
              </a:rPr>
              <a:t>قال تعالى : {هو الذي أنزل السكينة في قلوب المؤمنين ليزدادوا إيماناً مع إيمانهم ولله جنود السموات والأرض وكان الله عليماً حكيماً} </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3000" b="1">
                <a:solidFill>
                  <a:srgbClr val="951313"/>
                </a:solidFill>
                <a:cs typeface="PT Bold Heading" pitchFamily="2" charset="-78"/>
              </a:rPr>
              <a:t>أسباب سكينة النفس في العقيدة الإسلامية :</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800" b="1">
                <a:solidFill>
                  <a:srgbClr val="000000"/>
                </a:solidFill>
                <a:cs typeface="PT Bold Heading" pitchFamily="2" charset="-78"/>
              </a:rPr>
              <a:t>أ- </a:t>
            </a:r>
            <a:r>
              <a:rPr lang="ar-SA" sz="2800" b="1">
                <a:solidFill>
                  <a:srgbClr val="FFFFFF"/>
                </a:solidFill>
                <a:cs typeface="PT Bold Heading" pitchFamily="2" charset="-78"/>
              </a:rPr>
              <a:t>الخالق مصدر الطمأنينة</a:t>
            </a:r>
            <a:r>
              <a:rPr lang="ar-SA" sz="2800">
                <a:solidFill>
                  <a:srgbClr val="FFFFFF"/>
                </a:solidFill>
                <a:cs typeface="PT Bold Heading" pitchFamily="2" charset="-78"/>
              </a:rPr>
              <a:t>.(فالمعرفة الصحيحة بالله تؤدي إلى السكينة)</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800" b="1">
                <a:solidFill>
                  <a:srgbClr val="000000"/>
                </a:solidFill>
                <a:cs typeface="PT Bold Heading" pitchFamily="2" charset="-78"/>
              </a:rPr>
              <a:t>ب- </a:t>
            </a:r>
            <a:r>
              <a:rPr lang="ar-SA" sz="2800" b="1">
                <a:solidFill>
                  <a:srgbClr val="FFFFFF"/>
                </a:solidFill>
                <a:cs typeface="PT Bold Heading" pitchFamily="2" charset="-78"/>
              </a:rPr>
              <a:t>دفع القلق والتوتر</a:t>
            </a:r>
            <a:r>
              <a:rPr lang="ar-SA" sz="2800">
                <a:solidFill>
                  <a:srgbClr val="FFFFFF"/>
                </a:solidFill>
                <a:cs typeface="PT Bold Heading" pitchFamily="2" charset="-78"/>
              </a:rPr>
              <a:t>.(وذلك بالنظر إلى الغيب بعين التفاؤل, والنظر إلى الأقدار بعين الرضا والصبر)</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800" b="1">
                <a:solidFill>
                  <a:srgbClr val="000000"/>
                </a:solidFill>
                <a:cs typeface="PT Bold Heading" pitchFamily="2" charset="-78"/>
              </a:rPr>
              <a:t>ج- </a:t>
            </a:r>
            <a:r>
              <a:rPr lang="ar-SA" sz="2800" b="1">
                <a:solidFill>
                  <a:srgbClr val="FFFFFF"/>
                </a:solidFill>
                <a:cs typeface="PT Bold Heading" pitchFamily="2" charset="-78"/>
              </a:rPr>
              <a:t>التوافق بين الإيمان والفطرة</a:t>
            </a:r>
            <a:r>
              <a:rPr lang="ar-SA" sz="3400" b="1">
                <a:solidFill>
                  <a:srgbClr val="FFFFFF"/>
                </a:solidFill>
                <a:cs typeface="Traditional Arabic" pitchFamily="2" charset="-78"/>
              </a:rPr>
              <a:t>.</a:t>
            </a:r>
          </a:p>
        </p:txBody>
      </p:sp>
    </p:spTree>
    <p:extLst>
      <p:ext uri="{BB962C8B-B14F-4D97-AF65-F5344CB8AC3E}">
        <p14:creationId xmlns:p14="http://schemas.microsoft.com/office/powerpoint/2010/main" val="1502654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9186"/>
                                        </p:tgtEl>
                                        <p:attrNameLst>
                                          <p:attrName>style.visibility</p:attrName>
                                        </p:attrNameLst>
                                      </p:cBhvr>
                                      <p:to>
                                        <p:strVal val="visible"/>
                                      </p:to>
                                    </p:set>
                                    <p:anim calcmode="lin" valueType="num">
                                      <p:cBhvr additive="base">
                                        <p:cTn id="7" dur="500" fill="hold"/>
                                        <p:tgtEl>
                                          <p:spTgt spid="349186"/>
                                        </p:tgtEl>
                                        <p:attrNameLst>
                                          <p:attrName>ppt_x</p:attrName>
                                        </p:attrNameLst>
                                      </p:cBhvr>
                                      <p:tavLst>
                                        <p:tav tm="0">
                                          <p:val>
                                            <p:strVal val="0-#ppt_w/2"/>
                                          </p:val>
                                        </p:tav>
                                        <p:tav tm="100000">
                                          <p:val>
                                            <p:strVal val="#ppt_x"/>
                                          </p:val>
                                        </p:tav>
                                      </p:tavLst>
                                    </p:anim>
                                    <p:anim calcmode="lin" valueType="num">
                                      <p:cBhvr additive="base">
                                        <p:cTn id="8" dur="500" fill="hold"/>
                                        <p:tgtEl>
                                          <p:spTgt spid="3491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9187">
                                            <p:txEl>
                                              <p:pRg st="0" end="0"/>
                                            </p:txEl>
                                          </p:spTgt>
                                        </p:tgtEl>
                                        <p:attrNameLst>
                                          <p:attrName>style.visibility</p:attrName>
                                        </p:attrNameLst>
                                      </p:cBhvr>
                                      <p:to>
                                        <p:strVal val="visible"/>
                                      </p:to>
                                    </p:set>
                                    <p:anim calcmode="lin" valueType="num">
                                      <p:cBhvr additive="base">
                                        <p:cTn id="13" dur="500" fill="hold"/>
                                        <p:tgtEl>
                                          <p:spTgt spid="3491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9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9187">
                                            <p:txEl>
                                              <p:pRg st="1" end="1"/>
                                            </p:txEl>
                                          </p:spTgt>
                                        </p:tgtEl>
                                        <p:attrNameLst>
                                          <p:attrName>style.visibility</p:attrName>
                                        </p:attrNameLst>
                                      </p:cBhvr>
                                      <p:to>
                                        <p:strVal val="visible"/>
                                      </p:to>
                                    </p:set>
                                    <p:anim calcmode="lin" valueType="num">
                                      <p:cBhvr additive="base">
                                        <p:cTn id="19" dur="500" fill="hold"/>
                                        <p:tgtEl>
                                          <p:spTgt spid="3491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91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9187">
                                            <p:txEl>
                                              <p:pRg st="2" end="2"/>
                                            </p:txEl>
                                          </p:spTgt>
                                        </p:tgtEl>
                                        <p:attrNameLst>
                                          <p:attrName>style.visibility</p:attrName>
                                        </p:attrNameLst>
                                      </p:cBhvr>
                                      <p:to>
                                        <p:strVal val="visible"/>
                                      </p:to>
                                    </p:set>
                                    <p:anim calcmode="lin" valueType="num">
                                      <p:cBhvr additive="base">
                                        <p:cTn id="25" dur="500" fill="hold"/>
                                        <p:tgtEl>
                                          <p:spTgt spid="34918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91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9187">
                                            <p:txEl>
                                              <p:pRg st="3" end="3"/>
                                            </p:txEl>
                                          </p:spTgt>
                                        </p:tgtEl>
                                        <p:attrNameLst>
                                          <p:attrName>style.visibility</p:attrName>
                                        </p:attrNameLst>
                                      </p:cBhvr>
                                      <p:to>
                                        <p:strVal val="visible"/>
                                      </p:to>
                                    </p:set>
                                    <p:anim calcmode="lin" valueType="num">
                                      <p:cBhvr additive="base">
                                        <p:cTn id="31" dur="500" fill="hold"/>
                                        <p:tgtEl>
                                          <p:spTgt spid="34918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91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49187">
                                            <p:txEl>
                                              <p:pRg st="4" end="4"/>
                                            </p:txEl>
                                          </p:spTgt>
                                        </p:tgtEl>
                                        <p:attrNameLst>
                                          <p:attrName>style.visibility</p:attrName>
                                        </p:attrNameLst>
                                      </p:cBhvr>
                                      <p:to>
                                        <p:strVal val="visible"/>
                                      </p:to>
                                    </p:set>
                                    <p:anim calcmode="lin" valueType="num">
                                      <p:cBhvr additive="base">
                                        <p:cTn id="37" dur="500" fill="hold"/>
                                        <p:tgtEl>
                                          <p:spTgt spid="34918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91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6" grpId="0" autoUpdateAnimBg="0"/>
      <p:bldP spid="3491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1B14AB10-DCFD-4BC2-AB08-20BDAD9EA917}" type="slidenum">
              <a:rPr lang="ar-SA" sz="1400" smtClean="0">
                <a:solidFill>
                  <a:srgbClr val="000000"/>
                </a:solidFill>
              </a:rPr>
              <a:pPr eaLnBrk="1" hangingPunct="1"/>
              <a:t>11</a:t>
            </a:fld>
            <a:endParaRPr lang="en-US" sz="1400" smtClean="0">
              <a:solidFill>
                <a:srgbClr val="000000"/>
              </a:solidFill>
            </a:endParaRPr>
          </a:p>
        </p:txBody>
      </p:sp>
      <p:pic>
        <p:nvPicPr>
          <p:cNvPr id="25603"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90A17DE5-40EC-4F68-B3CA-C0D0C818B63B}" type="slidenum">
              <a:rPr lang="ar-SA" sz="1400">
                <a:solidFill>
                  <a:srgbClr val="000000"/>
                </a:solidFill>
              </a:rPr>
              <a:pPr rtl="0" eaLnBrk="1" fontAlgn="base" hangingPunct="1">
                <a:spcBef>
                  <a:spcPct val="0"/>
                </a:spcBef>
                <a:spcAft>
                  <a:spcPct val="0"/>
                </a:spcAft>
              </a:pPr>
              <a:t>11</a:t>
            </a:fld>
            <a:endParaRPr lang="en-US" sz="1400">
              <a:solidFill>
                <a:srgbClr val="000000"/>
              </a:solidFill>
            </a:endParaRPr>
          </a:p>
        </p:txBody>
      </p:sp>
      <p:sp>
        <p:nvSpPr>
          <p:cNvPr id="350210" name="Rectangle 2"/>
          <p:cNvSpPr>
            <a:spLocks noChangeArrowheads="1"/>
          </p:cNvSpPr>
          <p:nvPr/>
        </p:nvSpPr>
        <p:spPr bwMode="auto">
          <a:xfrm>
            <a:off x="12271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C00000"/>
                </a:solidFill>
                <a:cs typeface="PT Bold Heading" pitchFamily="2" charset="-78"/>
              </a:rPr>
              <a:t>ثالثاً ـ استقامة السلوك :</a:t>
            </a:r>
            <a:r>
              <a:rPr lang="ar-SA" sz="4000" b="1">
                <a:solidFill>
                  <a:srgbClr val="C00000"/>
                </a:solidFill>
                <a:cs typeface="PT Bold Heading" pitchFamily="2" charset="-78"/>
              </a:rPr>
              <a:t> </a:t>
            </a:r>
          </a:p>
        </p:txBody>
      </p:sp>
      <p:sp>
        <p:nvSpPr>
          <p:cNvPr id="350211" name="Rectangle 3"/>
          <p:cNvSpPr>
            <a:spLocks noChangeArrowheads="1"/>
          </p:cNvSpPr>
          <p:nvPr/>
        </p:nvSpPr>
        <p:spPr bwMode="auto">
          <a:xfrm>
            <a:off x="0" y="1978025"/>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C00000"/>
                </a:solidFill>
                <a:cs typeface="PT Bold Heading" pitchFamily="2" charset="-78"/>
              </a:rPr>
              <a:t>الربط بين الإيمان والعمل: </a:t>
            </a:r>
            <a:endParaRPr lang="ar-JO" sz="3000" b="1">
              <a:solidFill>
                <a:srgbClr val="C00000"/>
              </a:solidFill>
              <a:cs typeface="PT Bold Heading" pitchFamily="2" charset="-78"/>
            </a:endParaRPr>
          </a:p>
          <a:p>
            <a:pPr marL="342900" indent="-342900" algn="just" fontAlgn="base">
              <a:spcBef>
                <a:spcPct val="20000"/>
              </a:spcBef>
              <a:spcAft>
                <a:spcPct val="0"/>
              </a:spcAft>
              <a:buClr>
                <a:srgbClr val="3333CC"/>
              </a:buClr>
              <a:buSzPct val="60000"/>
              <a:buFont typeface="Wingdings" pitchFamily="2" charset="2"/>
              <a:buChar char="Ø"/>
            </a:pPr>
            <a:r>
              <a:rPr lang="ar-SA" sz="3000">
                <a:solidFill>
                  <a:srgbClr val="C00000"/>
                </a:solidFill>
                <a:cs typeface="PT Bold Heading" pitchFamily="2" charset="-78"/>
              </a:rPr>
              <a:t>1-</a:t>
            </a:r>
            <a:r>
              <a:rPr lang="ar-JO" sz="3000">
                <a:solidFill>
                  <a:srgbClr val="FFFFFF"/>
                </a:solidFill>
                <a:cs typeface="PT Bold Heading" pitchFamily="2" charset="-78"/>
              </a:rPr>
              <a:t> </a:t>
            </a:r>
            <a:r>
              <a:rPr lang="ar-SA" sz="3000">
                <a:solidFill>
                  <a:srgbClr val="FFFFFF"/>
                </a:solidFill>
                <a:cs typeface="PT Bold Heading" pitchFamily="2" charset="-78"/>
              </a:rPr>
              <a:t>فالعمل جزء من الإيمان.</a:t>
            </a:r>
          </a:p>
          <a:p>
            <a:pPr marL="342900" indent="-342900" algn="just" fontAlgn="base">
              <a:spcBef>
                <a:spcPct val="20000"/>
              </a:spcBef>
              <a:spcAft>
                <a:spcPct val="0"/>
              </a:spcAft>
              <a:buClr>
                <a:srgbClr val="3333CC"/>
              </a:buClr>
              <a:buSzPct val="60000"/>
              <a:buFont typeface="Wingdings" pitchFamily="2" charset="2"/>
              <a:buNone/>
            </a:pPr>
            <a:r>
              <a:rPr lang="ar-SA" sz="3000">
                <a:solidFill>
                  <a:srgbClr val="C00000"/>
                </a:solidFill>
                <a:cs typeface="PT Bold Heading" pitchFamily="2" charset="-78"/>
              </a:rPr>
              <a:t>   2-</a:t>
            </a:r>
            <a:r>
              <a:rPr lang="ar-JO" sz="3000">
                <a:solidFill>
                  <a:srgbClr val="C00000"/>
                </a:solidFill>
                <a:cs typeface="PT Bold Heading" pitchFamily="2" charset="-78"/>
              </a:rPr>
              <a:t> </a:t>
            </a:r>
            <a:r>
              <a:rPr lang="ar-SA" sz="3000">
                <a:solidFill>
                  <a:srgbClr val="FFFFFF"/>
                </a:solidFill>
                <a:cs typeface="PT Bold Heading" pitchFamily="2" charset="-78"/>
              </a:rPr>
              <a:t>العمل الصالح يزيد الإيمان, والمعاصي تضعفه.</a:t>
            </a:r>
          </a:p>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C00000"/>
                </a:solidFill>
                <a:cs typeface="PT Bold Heading" pitchFamily="2" charset="-78"/>
              </a:rPr>
              <a:t>الاستجابة والامتثال: </a:t>
            </a:r>
            <a:r>
              <a:rPr lang="ar-SA" sz="3000">
                <a:solidFill>
                  <a:srgbClr val="FFFFFF"/>
                </a:solidFill>
                <a:cs typeface="PT Bold Heading" pitchFamily="2" charset="-78"/>
              </a:rPr>
              <a:t>فالإيمان مقدم على الاستجابة, وهو موجب لها في الأوامر و النواهي.</a:t>
            </a:r>
          </a:p>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C00000"/>
                </a:solidFill>
                <a:cs typeface="PT Bold Heading" pitchFamily="2" charset="-78"/>
              </a:rPr>
              <a:t>الاستقامة وملازمة الطاعات: </a:t>
            </a:r>
            <a:r>
              <a:rPr lang="ar-SA" sz="3000">
                <a:solidFill>
                  <a:srgbClr val="FFFFFF"/>
                </a:solidFill>
                <a:cs typeface="PT Bold Heading" pitchFamily="2" charset="-78"/>
              </a:rPr>
              <a:t>فهي تبدأ من القلب, وتتوقف على الإخلاص, وكلاهما (استقامة القلب والإخلاص) يتوقفان على كمال المعرفة بالله تعالى, ومعرفة الله أساس العقيدة.</a:t>
            </a:r>
          </a:p>
        </p:txBody>
      </p:sp>
    </p:spTree>
    <p:extLst>
      <p:ext uri="{BB962C8B-B14F-4D97-AF65-F5344CB8AC3E}">
        <p14:creationId xmlns:p14="http://schemas.microsoft.com/office/powerpoint/2010/main" val="2605393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0210"/>
                                        </p:tgtEl>
                                        <p:attrNameLst>
                                          <p:attrName>style.visibility</p:attrName>
                                        </p:attrNameLst>
                                      </p:cBhvr>
                                      <p:to>
                                        <p:strVal val="visible"/>
                                      </p:to>
                                    </p:set>
                                    <p:anim calcmode="lin" valueType="num">
                                      <p:cBhvr additive="base">
                                        <p:cTn id="7" dur="500" fill="hold"/>
                                        <p:tgtEl>
                                          <p:spTgt spid="350210"/>
                                        </p:tgtEl>
                                        <p:attrNameLst>
                                          <p:attrName>ppt_x</p:attrName>
                                        </p:attrNameLst>
                                      </p:cBhvr>
                                      <p:tavLst>
                                        <p:tav tm="0">
                                          <p:val>
                                            <p:strVal val="0-#ppt_w/2"/>
                                          </p:val>
                                        </p:tav>
                                        <p:tav tm="100000">
                                          <p:val>
                                            <p:strVal val="#ppt_x"/>
                                          </p:val>
                                        </p:tav>
                                      </p:tavLst>
                                    </p:anim>
                                    <p:anim calcmode="lin" valueType="num">
                                      <p:cBhvr additive="base">
                                        <p:cTn id="8" dur="500" fill="hold"/>
                                        <p:tgtEl>
                                          <p:spTgt spid="3502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0211">
                                            <p:txEl>
                                              <p:pRg st="0" end="0"/>
                                            </p:txEl>
                                          </p:spTgt>
                                        </p:tgtEl>
                                        <p:attrNameLst>
                                          <p:attrName>style.visibility</p:attrName>
                                        </p:attrNameLst>
                                      </p:cBhvr>
                                      <p:to>
                                        <p:strVal val="visible"/>
                                      </p:to>
                                    </p:set>
                                    <p:anim calcmode="lin" valueType="num">
                                      <p:cBhvr additive="base">
                                        <p:cTn id="13" dur="500" fill="hold"/>
                                        <p:tgtEl>
                                          <p:spTgt spid="3502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0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0211">
                                            <p:txEl>
                                              <p:pRg st="1" end="1"/>
                                            </p:txEl>
                                          </p:spTgt>
                                        </p:tgtEl>
                                        <p:attrNameLst>
                                          <p:attrName>style.visibility</p:attrName>
                                        </p:attrNameLst>
                                      </p:cBhvr>
                                      <p:to>
                                        <p:strVal val="visible"/>
                                      </p:to>
                                    </p:set>
                                    <p:anim calcmode="lin" valueType="num">
                                      <p:cBhvr additive="base">
                                        <p:cTn id="19" dur="500" fill="hold"/>
                                        <p:tgtEl>
                                          <p:spTgt spid="3502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0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0211">
                                            <p:txEl>
                                              <p:pRg st="2" end="2"/>
                                            </p:txEl>
                                          </p:spTgt>
                                        </p:tgtEl>
                                        <p:attrNameLst>
                                          <p:attrName>style.visibility</p:attrName>
                                        </p:attrNameLst>
                                      </p:cBhvr>
                                      <p:to>
                                        <p:strVal val="visible"/>
                                      </p:to>
                                    </p:set>
                                    <p:anim calcmode="lin" valueType="num">
                                      <p:cBhvr additive="base">
                                        <p:cTn id="25" dur="500" fill="hold"/>
                                        <p:tgtEl>
                                          <p:spTgt spid="3502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0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0211">
                                            <p:txEl>
                                              <p:pRg st="3" end="3"/>
                                            </p:txEl>
                                          </p:spTgt>
                                        </p:tgtEl>
                                        <p:attrNameLst>
                                          <p:attrName>style.visibility</p:attrName>
                                        </p:attrNameLst>
                                      </p:cBhvr>
                                      <p:to>
                                        <p:strVal val="visible"/>
                                      </p:to>
                                    </p:set>
                                    <p:anim calcmode="lin" valueType="num">
                                      <p:cBhvr additive="base">
                                        <p:cTn id="31" dur="500" fill="hold"/>
                                        <p:tgtEl>
                                          <p:spTgt spid="3502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0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0211">
                                            <p:txEl>
                                              <p:pRg st="4" end="4"/>
                                            </p:txEl>
                                          </p:spTgt>
                                        </p:tgtEl>
                                        <p:attrNameLst>
                                          <p:attrName>style.visibility</p:attrName>
                                        </p:attrNameLst>
                                      </p:cBhvr>
                                      <p:to>
                                        <p:strVal val="visible"/>
                                      </p:to>
                                    </p:set>
                                    <p:anim calcmode="lin" valueType="num">
                                      <p:cBhvr additive="base">
                                        <p:cTn id="37" dur="500" fill="hold"/>
                                        <p:tgtEl>
                                          <p:spTgt spid="3502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0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0" grpId="0" autoUpdateAnimBg="0"/>
      <p:bldP spid="3502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6EBA5C58-FE3D-4E37-89A7-C68B3259CCF8}" type="slidenum">
              <a:rPr lang="ar-SA" sz="1400" smtClean="0">
                <a:solidFill>
                  <a:srgbClr val="000000"/>
                </a:solidFill>
              </a:rPr>
              <a:pPr eaLnBrk="1" hangingPunct="1"/>
              <a:t>12</a:t>
            </a:fld>
            <a:endParaRPr lang="en-US" sz="1400" smtClean="0">
              <a:solidFill>
                <a:srgbClr val="000000"/>
              </a:solidFill>
            </a:endParaRPr>
          </a:p>
        </p:txBody>
      </p:sp>
      <p:pic>
        <p:nvPicPr>
          <p:cNvPr id="26627"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7A0E9376-12C8-411D-8833-739043B75F88}" type="slidenum">
              <a:rPr lang="ar-SA" sz="1400">
                <a:solidFill>
                  <a:srgbClr val="000000"/>
                </a:solidFill>
              </a:rPr>
              <a:pPr rtl="0" eaLnBrk="1" fontAlgn="base" hangingPunct="1">
                <a:spcBef>
                  <a:spcPct val="0"/>
                </a:spcBef>
                <a:spcAft>
                  <a:spcPct val="0"/>
                </a:spcAft>
              </a:pPr>
              <a:t>12</a:t>
            </a:fld>
            <a:endParaRPr lang="en-US" sz="1400">
              <a:solidFill>
                <a:srgbClr val="000000"/>
              </a:solidFill>
            </a:endParaRPr>
          </a:p>
        </p:txBody>
      </p:sp>
      <p:sp>
        <p:nvSpPr>
          <p:cNvPr id="353282" name="Rectangle 2"/>
          <p:cNvSpPr>
            <a:spLocks noChangeArrowheads="1"/>
          </p:cNvSpPr>
          <p:nvPr/>
        </p:nvSpPr>
        <p:spPr bwMode="auto">
          <a:xfrm>
            <a:off x="1187450" y="0"/>
            <a:ext cx="77930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951313"/>
                </a:solidFill>
                <a:cs typeface="PT Bold Heading" pitchFamily="2" charset="-78"/>
              </a:rPr>
              <a:t>رابعاً ـ تقوية الأمل ومواجهة الصعاب:</a:t>
            </a:r>
          </a:p>
        </p:txBody>
      </p:sp>
      <p:sp>
        <p:nvSpPr>
          <p:cNvPr id="353283" name="Rectangle 3"/>
          <p:cNvSpPr>
            <a:spLocks noChangeArrowheads="1"/>
          </p:cNvSpPr>
          <p:nvPr/>
        </p:nvSpPr>
        <p:spPr bwMode="auto">
          <a:xfrm>
            <a:off x="0" y="908050"/>
            <a:ext cx="9144000" cy="587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200" b="1" dirty="0">
                <a:solidFill>
                  <a:srgbClr val="951313"/>
                </a:solidFill>
                <a:cs typeface="PT Bold Heading" pitchFamily="2" charset="-78"/>
              </a:rPr>
              <a:t>إحياء الأمل وإقصاء اليأس: </a:t>
            </a:r>
            <a:r>
              <a:rPr lang="ar-SA" sz="2200" dirty="0">
                <a:solidFill>
                  <a:srgbClr val="FFFFFF"/>
                </a:solidFill>
                <a:cs typeface="PT Bold Heading" pitchFamily="2" charset="-78"/>
              </a:rPr>
              <a:t>الإيمان وحدة الذي يبعث أنوار الأمل في ظلمة اليأس فتشرق النفس بالطمأنينة رضىً بالقضاء والقدر.</a:t>
            </a:r>
          </a:p>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200" b="1" dirty="0">
                <a:solidFill>
                  <a:srgbClr val="951313"/>
                </a:solidFill>
                <a:cs typeface="PT Bold Heading" pitchFamily="2" charset="-78"/>
              </a:rPr>
              <a:t>المواجهة والمواصلة: </a:t>
            </a:r>
            <a:r>
              <a:rPr lang="ar-SA" sz="2200" dirty="0">
                <a:solidFill>
                  <a:srgbClr val="FFFFFF"/>
                </a:solidFill>
                <a:cs typeface="PT Bold Heading" pitchFamily="2" charset="-78"/>
              </a:rPr>
              <a:t>رغم الصعاب والمشكلات فإن الصبر زاد المؤمنين, به يتجاوزون الصعاب ويواصلون المسير.</a:t>
            </a:r>
          </a:p>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200" b="1" dirty="0">
                <a:solidFill>
                  <a:srgbClr val="951313"/>
                </a:solidFill>
                <a:cs typeface="PT Bold Heading" pitchFamily="2" charset="-78"/>
              </a:rPr>
              <a:t>السكينة والقناعة: </a:t>
            </a:r>
            <a:r>
              <a:rPr lang="ar-SA" sz="2200" dirty="0">
                <a:solidFill>
                  <a:srgbClr val="FFFFFF"/>
                </a:solidFill>
                <a:cs typeface="PT Bold Heading" pitchFamily="2" charset="-78"/>
              </a:rPr>
              <a:t>إن الإيمان يثمر طمأنينة القلب وراحته, وقناعته بما رزق الله وعدم تعلقه بغيره</a:t>
            </a:r>
            <a:r>
              <a:rPr lang="ar-SA" sz="2200" b="1" dirty="0">
                <a:solidFill>
                  <a:srgbClr val="FFFFFF"/>
                </a:solidFill>
                <a:cs typeface="PT Bold Heading" pitchFamily="2" charset="-78"/>
              </a:rPr>
              <a:t>.</a:t>
            </a:r>
          </a:p>
          <a:p>
            <a:pPr marL="342900" indent="-342900" algn="just" fontAlgn="base">
              <a:lnSpc>
                <a:spcPct val="120000"/>
              </a:lnSpc>
              <a:spcBef>
                <a:spcPct val="0"/>
              </a:spcBef>
              <a:spcAft>
                <a:spcPct val="0"/>
              </a:spcAft>
            </a:pPr>
            <a:r>
              <a:rPr lang="ar-SA" sz="2200" b="1" dirty="0">
                <a:solidFill>
                  <a:srgbClr val="951313"/>
                </a:solidFill>
                <a:cs typeface="PT Bold Heading" pitchFamily="2" charset="-78"/>
              </a:rPr>
              <a:t>بيان حياة المؤمن الطيبة في الدنيا من وجوه خمسة: </a:t>
            </a:r>
          </a:p>
          <a:p>
            <a:pPr marL="342900" indent="-342900" algn="just" fontAlgn="base">
              <a:lnSpc>
                <a:spcPct val="120000"/>
              </a:lnSpc>
              <a:spcBef>
                <a:spcPct val="0"/>
              </a:spcBef>
              <a:spcAft>
                <a:spcPct val="0"/>
              </a:spcAft>
            </a:pPr>
            <a:r>
              <a:rPr lang="ar-SA" sz="2200" dirty="0">
                <a:solidFill>
                  <a:srgbClr val="FFFFFF"/>
                </a:solidFill>
                <a:cs typeface="PT Bold Heading" pitchFamily="2" charset="-78"/>
              </a:rPr>
              <a:t>	</a:t>
            </a:r>
            <a:r>
              <a:rPr lang="ar-SA" sz="2200" dirty="0">
                <a:solidFill>
                  <a:srgbClr val="951313"/>
                </a:solidFill>
                <a:cs typeface="PT Bold Heading" pitchFamily="2" charset="-78"/>
              </a:rPr>
              <a:t>-</a:t>
            </a:r>
            <a:r>
              <a:rPr lang="ar-SA" sz="2200" dirty="0">
                <a:solidFill>
                  <a:srgbClr val="FFFFFF"/>
                </a:solidFill>
                <a:cs typeface="PT Bold Heading" pitchFamily="2" charset="-78"/>
              </a:rPr>
              <a:t> إن المؤمن يعلم أن رزقه من تدبير ربه.</a:t>
            </a:r>
          </a:p>
          <a:p>
            <a:pPr marL="342900" indent="-342900" algn="just" fontAlgn="base">
              <a:lnSpc>
                <a:spcPct val="120000"/>
              </a:lnSpc>
              <a:spcBef>
                <a:spcPct val="0"/>
              </a:spcBef>
              <a:spcAft>
                <a:spcPct val="0"/>
              </a:spcAft>
            </a:pPr>
            <a:r>
              <a:rPr lang="ar-SA" sz="2200" dirty="0">
                <a:solidFill>
                  <a:srgbClr val="FFFFFF"/>
                </a:solidFill>
                <a:cs typeface="PT Bold Heading" pitchFamily="2" charset="-78"/>
              </a:rPr>
              <a:t>	</a:t>
            </a:r>
            <a:r>
              <a:rPr lang="ar-SA" sz="2200" dirty="0">
                <a:solidFill>
                  <a:srgbClr val="951313"/>
                </a:solidFill>
                <a:cs typeface="PT Bold Heading" pitchFamily="2" charset="-78"/>
              </a:rPr>
              <a:t>- </a:t>
            </a:r>
            <a:r>
              <a:rPr lang="ar-SA" sz="2200" dirty="0">
                <a:solidFill>
                  <a:srgbClr val="FFFFFF"/>
                </a:solidFill>
                <a:cs typeface="PT Bold Heading" pitchFamily="2" charset="-78"/>
              </a:rPr>
              <a:t>إن المؤمن يعلم حقيقة الدنيا وسرعة تقلبها. </a:t>
            </a:r>
          </a:p>
          <a:p>
            <a:pPr marL="342900" indent="-342900" algn="just" fontAlgn="base">
              <a:lnSpc>
                <a:spcPct val="120000"/>
              </a:lnSpc>
              <a:spcBef>
                <a:spcPct val="0"/>
              </a:spcBef>
              <a:spcAft>
                <a:spcPct val="0"/>
              </a:spcAft>
            </a:pPr>
            <a:r>
              <a:rPr lang="ar-SA" sz="2200" dirty="0">
                <a:solidFill>
                  <a:srgbClr val="FFFFFF"/>
                </a:solidFill>
                <a:cs typeface="PT Bold Heading" pitchFamily="2" charset="-78"/>
              </a:rPr>
              <a:t>	</a:t>
            </a:r>
            <a:r>
              <a:rPr lang="ar-SA" sz="2200" dirty="0">
                <a:solidFill>
                  <a:srgbClr val="951313"/>
                </a:solidFill>
                <a:cs typeface="PT Bold Heading" pitchFamily="2" charset="-78"/>
              </a:rPr>
              <a:t>-</a:t>
            </a:r>
            <a:r>
              <a:rPr lang="ar-SA" sz="2200" dirty="0">
                <a:solidFill>
                  <a:srgbClr val="FFFFFF"/>
                </a:solidFill>
                <a:cs typeface="PT Bold Heading" pitchFamily="2" charset="-78"/>
              </a:rPr>
              <a:t> المؤمن غايته إرضاء ربه، فهو يلهج بهذه الكلمة: "إن لم يكن بك غضب عليَّ فلا أبالي".</a:t>
            </a:r>
          </a:p>
          <a:p>
            <a:pPr marL="342900" indent="-342900" algn="just" fontAlgn="base">
              <a:lnSpc>
                <a:spcPct val="120000"/>
              </a:lnSpc>
              <a:spcBef>
                <a:spcPct val="0"/>
              </a:spcBef>
              <a:spcAft>
                <a:spcPct val="0"/>
              </a:spcAft>
            </a:pPr>
            <a:r>
              <a:rPr lang="ar-SA" sz="2200" dirty="0">
                <a:solidFill>
                  <a:srgbClr val="FFFFFF"/>
                </a:solidFill>
                <a:cs typeface="PT Bold Heading" pitchFamily="2" charset="-78"/>
              </a:rPr>
              <a:t>	</a:t>
            </a:r>
            <a:r>
              <a:rPr lang="ar-SA" sz="2200" dirty="0">
                <a:solidFill>
                  <a:srgbClr val="951313"/>
                </a:solidFill>
                <a:cs typeface="PT Bold Heading" pitchFamily="2" charset="-78"/>
              </a:rPr>
              <a:t>-</a:t>
            </a:r>
            <a:r>
              <a:rPr lang="ar-SA" sz="2200" dirty="0">
                <a:solidFill>
                  <a:srgbClr val="FFFFFF"/>
                </a:solidFill>
                <a:cs typeface="PT Bold Heading" pitchFamily="2" charset="-78"/>
              </a:rPr>
              <a:t> لذات الدنيا زائلة خسيسة.</a:t>
            </a:r>
          </a:p>
          <a:p>
            <a:pPr marL="342900" indent="-342900" algn="just" fontAlgn="base">
              <a:lnSpc>
                <a:spcPct val="120000"/>
              </a:lnSpc>
              <a:spcBef>
                <a:spcPct val="0"/>
              </a:spcBef>
              <a:spcAft>
                <a:spcPct val="0"/>
              </a:spcAft>
            </a:pPr>
            <a:r>
              <a:rPr lang="ar-SA" sz="2200" dirty="0">
                <a:solidFill>
                  <a:srgbClr val="FFFFFF"/>
                </a:solidFill>
                <a:cs typeface="PT Bold Heading" pitchFamily="2" charset="-78"/>
              </a:rPr>
              <a:t>	</a:t>
            </a:r>
            <a:r>
              <a:rPr lang="ar-SA" sz="2200" dirty="0">
                <a:solidFill>
                  <a:srgbClr val="951313"/>
                </a:solidFill>
                <a:cs typeface="PT Bold Heading" pitchFamily="2" charset="-78"/>
              </a:rPr>
              <a:t>-</a:t>
            </a:r>
            <a:r>
              <a:rPr lang="ar-SA" sz="2200" dirty="0">
                <a:solidFill>
                  <a:srgbClr val="FFFFFF"/>
                </a:solidFill>
                <a:cs typeface="PT Bold Heading" pitchFamily="2" charset="-78"/>
              </a:rPr>
              <a:t> المؤمن لا يعانق الدنيا معانقة العاشق؛ لأنه يعلم زوالها، فيأخذ منها بقدر ما يتزود إلى الآخرة</a:t>
            </a:r>
            <a:r>
              <a:rPr lang="en-US" sz="2200" dirty="0">
                <a:solidFill>
                  <a:srgbClr val="FFFFFF"/>
                </a:solidFill>
                <a:cs typeface="PT Bold Heading" pitchFamily="2" charset="-78"/>
              </a:rPr>
              <a:t> </a:t>
            </a:r>
            <a:r>
              <a:rPr lang="ar-SA" sz="2200" dirty="0">
                <a:solidFill>
                  <a:srgbClr val="FFFFFF"/>
                </a:solidFill>
                <a:cs typeface="PT Bold Heading" pitchFamily="2" charset="-78"/>
              </a:rPr>
              <a:t>.</a:t>
            </a:r>
          </a:p>
        </p:txBody>
      </p:sp>
    </p:spTree>
    <p:extLst>
      <p:ext uri="{BB962C8B-B14F-4D97-AF65-F5344CB8AC3E}">
        <p14:creationId xmlns:p14="http://schemas.microsoft.com/office/powerpoint/2010/main" val="1546330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3282"/>
                                        </p:tgtEl>
                                        <p:attrNameLst>
                                          <p:attrName>style.visibility</p:attrName>
                                        </p:attrNameLst>
                                      </p:cBhvr>
                                      <p:to>
                                        <p:strVal val="visible"/>
                                      </p:to>
                                    </p:set>
                                    <p:anim calcmode="lin" valueType="num">
                                      <p:cBhvr additive="base">
                                        <p:cTn id="7" dur="500" fill="hold"/>
                                        <p:tgtEl>
                                          <p:spTgt spid="353282"/>
                                        </p:tgtEl>
                                        <p:attrNameLst>
                                          <p:attrName>ppt_x</p:attrName>
                                        </p:attrNameLst>
                                      </p:cBhvr>
                                      <p:tavLst>
                                        <p:tav tm="0">
                                          <p:val>
                                            <p:strVal val="0-#ppt_w/2"/>
                                          </p:val>
                                        </p:tav>
                                        <p:tav tm="100000">
                                          <p:val>
                                            <p:strVal val="#ppt_x"/>
                                          </p:val>
                                        </p:tav>
                                      </p:tavLst>
                                    </p:anim>
                                    <p:anim calcmode="lin" valueType="num">
                                      <p:cBhvr additive="base">
                                        <p:cTn id="8" dur="500" fill="hold"/>
                                        <p:tgtEl>
                                          <p:spTgt spid="3532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3283">
                                            <p:txEl>
                                              <p:pRg st="0" end="0"/>
                                            </p:txEl>
                                          </p:spTgt>
                                        </p:tgtEl>
                                        <p:attrNameLst>
                                          <p:attrName>style.visibility</p:attrName>
                                        </p:attrNameLst>
                                      </p:cBhvr>
                                      <p:to>
                                        <p:strVal val="visible"/>
                                      </p:to>
                                    </p:set>
                                    <p:anim calcmode="lin" valueType="num">
                                      <p:cBhvr additive="base">
                                        <p:cTn id="13" dur="500" fill="hold"/>
                                        <p:tgtEl>
                                          <p:spTgt spid="3532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3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3283">
                                            <p:txEl>
                                              <p:pRg st="1" end="1"/>
                                            </p:txEl>
                                          </p:spTgt>
                                        </p:tgtEl>
                                        <p:attrNameLst>
                                          <p:attrName>style.visibility</p:attrName>
                                        </p:attrNameLst>
                                      </p:cBhvr>
                                      <p:to>
                                        <p:strVal val="visible"/>
                                      </p:to>
                                    </p:set>
                                    <p:anim calcmode="lin" valueType="num">
                                      <p:cBhvr additive="base">
                                        <p:cTn id="19" dur="500" fill="hold"/>
                                        <p:tgtEl>
                                          <p:spTgt spid="35328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3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3283">
                                            <p:txEl>
                                              <p:pRg st="2" end="2"/>
                                            </p:txEl>
                                          </p:spTgt>
                                        </p:tgtEl>
                                        <p:attrNameLst>
                                          <p:attrName>style.visibility</p:attrName>
                                        </p:attrNameLst>
                                      </p:cBhvr>
                                      <p:to>
                                        <p:strVal val="visible"/>
                                      </p:to>
                                    </p:set>
                                    <p:anim calcmode="lin" valueType="num">
                                      <p:cBhvr additive="base">
                                        <p:cTn id="25" dur="500" fill="hold"/>
                                        <p:tgtEl>
                                          <p:spTgt spid="35328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3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3283">
                                            <p:txEl>
                                              <p:pRg st="3" end="3"/>
                                            </p:txEl>
                                          </p:spTgt>
                                        </p:tgtEl>
                                        <p:attrNameLst>
                                          <p:attrName>style.visibility</p:attrName>
                                        </p:attrNameLst>
                                      </p:cBhvr>
                                      <p:to>
                                        <p:strVal val="visible"/>
                                      </p:to>
                                    </p:set>
                                    <p:anim calcmode="lin" valueType="num">
                                      <p:cBhvr additive="base">
                                        <p:cTn id="31" dur="500" fill="hold"/>
                                        <p:tgtEl>
                                          <p:spTgt spid="35328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3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3283">
                                            <p:txEl>
                                              <p:pRg st="4" end="4"/>
                                            </p:txEl>
                                          </p:spTgt>
                                        </p:tgtEl>
                                        <p:attrNameLst>
                                          <p:attrName>style.visibility</p:attrName>
                                        </p:attrNameLst>
                                      </p:cBhvr>
                                      <p:to>
                                        <p:strVal val="visible"/>
                                      </p:to>
                                    </p:set>
                                    <p:anim calcmode="lin" valueType="num">
                                      <p:cBhvr additive="base">
                                        <p:cTn id="37" dur="500" fill="hold"/>
                                        <p:tgtEl>
                                          <p:spTgt spid="35328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32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3283">
                                            <p:txEl>
                                              <p:pRg st="5" end="5"/>
                                            </p:txEl>
                                          </p:spTgt>
                                        </p:tgtEl>
                                        <p:attrNameLst>
                                          <p:attrName>style.visibility</p:attrName>
                                        </p:attrNameLst>
                                      </p:cBhvr>
                                      <p:to>
                                        <p:strVal val="visible"/>
                                      </p:to>
                                    </p:set>
                                    <p:anim calcmode="lin" valueType="num">
                                      <p:cBhvr additive="base">
                                        <p:cTn id="43" dur="500" fill="hold"/>
                                        <p:tgtEl>
                                          <p:spTgt spid="35328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32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53283">
                                            <p:txEl>
                                              <p:pRg st="6" end="6"/>
                                            </p:txEl>
                                          </p:spTgt>
                                        </p:tgtEl>
                                        <p:attrNameLst>
                                          <p:attrName>style.visibility</p:attrName>
                                        </p:attrNameLst>
                                      </p:cBhvr>
                                      <p:to>
                                        <p:strVal val="visible"/>
                                      </p:to>
                                    </p:set>
                                    <p:anim calcmode="lin" valueType="num">
                                      <p:cBhvr additive="base">
                                        <p:cTn id="49" dur="500" fill="hold"/>
                                        <p:tgtEl>
                                          <p:spTgt spid="35328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532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53283">
                                            <p:txEl>
                                              <p:pRg st="7" end="7"/>
                                            </p:txEl>
                                          </p:spTgt>
                                        </p:tgtEl>
                                        <p:attrNameLst>
                                          <p:attrName>style.visibility</p:attrName>
                                        </p:attrNameLst>
                                      </p:cBhvr>
                                      <p:to>
                                        <p:strVal val="visible"/>
                                      </p:to>
                                    </p:set>
                                    <p:anim calcmode="lin" valueType="num">
                                      <p:cBhvr additive="base">
                                        <p:cTn id="55" dur="500" fill="hold"/>
                                        <p:tgtEl>
                                          <p:spTgt spid="35328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532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53283">
                                            <p:txEl>
                                              <p:pRg st="8" end="8"/>
                                            </p:txEl>
                                          </p:spTgt>
                                        </p:tgtEl>
                                        <p:attrNameLst>
                                          <p:attrName>style.visibility</p:attrName>
                                        </p:attrNameLst>
                                      </p:cBhvr>
                                      <p:to>
                                        <p:strVal val="visible"/>
                                      </p:to>
                                    </p:set>
                                    <p:anim calcmode="lin" valueType="num">
                                      <p:cBhvr additive="base">
                                        <p:cTn id="61" dur="500" fill="hold"/>
                                        <p:tgtEl>
                                          <p:spTgt spid="35328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5328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autoUpdateAnimBg="0"/>
      <p:bldP spid="35328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F8ED7C98-247D-4D1F-AE91-6FB7DCF46E9B}" type="slidenum">
              <a:rPr lang="ar-SA" sz="1400" smtClean="0">
                <a:solidFill>
                  <a:srgbClr val="000000"/>
                </a:solidFill>
              </a:rPr>
              <a:pPr eaLnBrk="1" hangingPunct="1"/>
              <a:t>13</a:t>
            </a:fld>
            <a:endParaRPr lang="en-US" sz="1400" smtClean="0">
              <a:solidFill>
                <a:srgbClr val="000000"/>
              </a:solidFill>
            </a:endParaRPr>
          </a:p>
        </p:txBody>
      </p:sp>
      <p:pic>
        <p:nvPicPr>
          <p:cNvPr id="27651"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3783703E-A104-47A6-9F9E-1E189792C8D7}" type="slidenum">
              <a:rPr lang="ar-SA" sz="1400">
                <a:solidFill>
                  <a:srgbClr val="000000"/>
                </a:solidFill>
              </a:rPr>
              <a:pPr rtl="0" eaLnBrk="1" fontAlgn="base" hangingPunct="1">
                <a:spcBef>
                  <a:spcPct val="0"/>
                </a:spcBef>
                <a:spcAft>
                  <a:spcPct val="0"/>
                </a:spcAft>
              </a:pPr>
              <a:t>13</a:t>
            </a:fld>
            <a:endParaRPr lang="en-US" sz="1400">
              <a:solidFill>
                <a:srgbClr val="000000"/>
              </a:solidFill>
            </a:endParaRPr>
          </a:p>
        </p:txBody>
      </p:sp>
      <p:sp>
        <p:nvSpPr>
          <p:cNvPr id="366594" name="Rectangle 2"/>
          <p:cNvSpPr>
            <a:spLocks noChangeArrowheads="1"/>
          </p:cNvSpPr>
          <p:nvPr/>
        </p:nvSpPr>
        <p:spPr bwMode="auto">
          <a:xfrm>
            <a:off x="12271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C00000"/>
                </a:solidFill>
                <a:cs typeface="PT Bold Heading" pitchFamily="2" charset="-78"/>
              </a:rPr>
              <a:t>خامسا ـ الثبات في الشدائد :</a:t>
            </a:r>
          </a:p>
        </p:txBody>
      </p:sp>
      <p:sp>
        <p:nvSpPr>
          <p:cNvPr id="366595" name="Rectangle 3"/>
          <p:cNvSpPr>
            <a:spLocks noChangeArrowheads="1"/>
          </p:cNvSpPr>
          <p:nvPr/>
        </p:nvSpPr>
        <p:spPr bwMode="auto">
          <a:xfrm>
            <a:off x="0" y="1828800"/>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spcBef>
                <a:spcPct val="20000"/>
              </a:spcBef>
              <a:spcAft>
                <a:spcPct val="0"/>
              </a:spcAft>
              <a:buClr>
                <a:srgbClr val="3333CC"/>
              </a:buClr>
              <a:buSzPct val="60000"/>
              <a:buFont typeface="Wingdings" pitchFamily="2" charset="2"/>
              <a:buChar char="Ø"/>
            </a:pPr>
            <a:r>
              <a:rPr lang="ar-SA" sz="2700" b="1">
                <a:solidFill>
                  <a:srgbClr val="C00000"/>
                </a:solidFill>
                <a:cs typeface="PT Bold Heading" pitchFamily="2" charset="-78"/>
              </a:rPr>
              <a:t>إن التوحيد عصمة للقلب في الشدائد, </a:t>
            </a:r>
            <a:r>
              <a:rPr lang="ar-SA" sz="2700" b="1">
                <a:solidFill>
                  <a:srgbClr val="FFFFFF"/>
                </a:solidFill>
                <a:cs typeface="PT Bold Heading" pitchFamily="2" charset="-78"/>
              </a:rPr>
              <a:t>قال تعالى : {قل نزّله روح القدس من ربك بالحق ليثبت الذين آمنوا وهدى وبشرى للمسلمين}</a:t>
            </a:r>
          </a:p>
          <a:p>
            <a:pPr marL="342900" indent="-342900" algn="just" fontAlgn="base">
              <a:spcBef>
                <a:spcPct val="20000"/>
              </a:spcBef>
              <a:spcAft>
                <a:spcPct val="0"/>
              </a:spcAft>
              <a:buClr>
                <a:srgbClr val="3333CC"/>
              </a:buClr>
              <a:buSzPct val="60000"/>
              <a:buFont typeface="Wingdings" pitchFamily="2" charset="2"/>
              <a:buChar char="Ø"/>
            </a:pPr>
            <a:r>
              <a:rPr lang="ar-SA" sz="2700" b="1">
                <a:solidFill>
                  <a:srgbClr val="C00000"/>
                </a:solidFill>
                <a:cs typeface="PT Bold Heading" pitchFamily="2" charset="-78"/>
              </a:rPr>
              <a:t>الربط بالمثوبة والأجر: </a:t>
            </a:r>
            <a:r>
              <a:rPr lang="ar-SA" sz="2700" b="1">
                <a:solidFill>
                  <a:srgbClr val="FFFFFF"/>
                </a:solidFill>
                <a:cs typeface="PT Bold Heading" pitchFamily="2" charset="-78"/>
              </a:rPr>
              <a:t>فالإيمان يجعل في البلاء أجراً, كما ورد عن أبي سعيد الخدري رضي الله عنه عن رسول الله صلى الله عليه وسلم أنه قال: "لا يصيب المؤمن هم ولا حزن ولا نصب ولا وصب ولا أذى إلا كفر عنه”</a:t>
            </a:r>
          </a:p>
          <a:p>
            <a:pPr marL="342900" indent="-342900" algn="just" fontAlgn="base">
              <a:spcBef>
                <a:spcPct val="20000"/>
              </a:spcBef>
              <a:spcAft>
                <a:spcPct val="0"/>
              </a:spcAft>
              <a:buClr>
                <a:srgbClr val="3333CC"/>
              </a:buClr>
              <a:buSzPct val="60000"/>
              <a:buFont typeface="Wingdings" pitchFamily="2" charset="2"/>
              <a:buChar char="Ø"/>
            </a:pPr>
            <a:r>
              <a:rPr lang="ar-SA" sz="2700" b="1">
                <a:solidFill>
                  <a:srgbClr val="C00000"/>
                </a:solidFill>
                <a:cs typeface="PT Bold Heading" pitchFamily="2" charset="-78"/>
              </a:rPr>
              <a:t>الربط بقدرة رب العالمين: </a:t>
            </a:r>
            <a:r>
              <a:rPr lang="ar-SA" sz="2700" b="1">
                <a:solidFill>
                  <a:srgbClr val="FFFFFF"/>
                </a:solidFill>
                <a:cs typeface="PT Bold Heading" pitchFamily="2" charset="-78"/>
              </a:rPr>
              <a:t>من حقائق الإيمان أن الموت والحياة بيد الله.</a:t>
            </a:r>
          </a:p>
          <a:p>
            <a:pPr marL="342900" indent="-342900" algn="just" fontAlgn="base">
              <a:spcBef>
                <a:spcPct val="20000"/>
              </a:spcBef>
              <a:spcAft>
                <a:spcPct val="0"/>
              </a:spcAft>
              <a:buClr>
                <a:srgbClr val="3333CC"/>
              </a:buClr>
              <a:buSzPct val="60000"/>
              <a:buFont typeface="Wingdings" pitchFamily="2" charset="2"/>
              <a:buChar char="Ø"/>
            </a:pPr>
            <a:r>
              <a:rPr lang="ar-SA" sz="2700" b="1">
                <a:solidFill>
                  <a:srgbClr val="FFFFFF"/>
                </a:solidFill>
                <a:cs typeface="PT Bold Heading" pitchFamily="2" charset="-78"/>
              </a:rPr>
              <a:t>الربط باليقين بالرزق من رب العالمين:</a:t>
            </a:r>
            <a:r>
              <a:rPr lang="ar-JO" sz="2700" b="1">
                <a:solidFill>
                  <a:srgbClr val="FFFFFF"/>
                </a:solidFill>
                <a:cs typeface="PT Bold Heading" pitchFamily="2" charset="-78"/>
              </a:rPr>
              <a:t> </a:t>
            </a:r>
            <a:r>
              <a:rPr lang="ar-SA" sz="2700" b="1">
                <a:solidFill>
                  <a:srgbClr val="FFFFFF"/>
                </a:solidFill>
                <a:cs typeface="PT Bold Heading" pitchFamily="2" charset="-78"/>
              </a:rPr>
              <a:t>إذا كان الابتلاء بالتضييق في العيش والرزق فإن المؤمن يوقن بأن الرزق بيد الله فيثبت على الحق ولا يلين.</a:t>
            </a:r>
          </a:p>
        </p:txBody>
      </p:sp>
    </p:spTree>
    <p:extLst>
      <p:ext uri="{BB962C8B-B14F-4D97-AF65-F5344CB8AC3E}">
        <p14:creationId xmlns:p14="http://schemas.microsoft.com/office/powerpoint/2010/main" val="4089479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6594"/>
                                        </p:tgtEl>
                                        <p:attrNameLst>
                                          <p:attrName>style.visibility</p:attrName>
                                        </p:attrNameLst>
                                      </p:cBhvr>
                                      <p:to>
                                        <p:strVal val="visible"/>
                                      </p:to>
                                    </p:set>
                                    <p:anim calcmode="lin" valueType="num">
                                      <p:cBhvr additive="base">
                                        <p:cTn id="7" dur="500" fill="hold"/>
                                        <p:tgtEl>
                                          <p:spTgt spid="366594"/>
                                        </p:tgtEl>
                                        <p:attrNameLst>
                                          <p:attrName>ppt_x</p:attrName>
                                        </p:attrNameLst>
                                      </p:cBhvr>
                                      <p:tavLst>
                                        <p:tav tm="0">
                                          <p:val>
                                            <p:strVal val="0-#ppt_w/2"/>
                                          </p:val>
                                        </p:tav>
                                        <p:tav tm="100000">
                                          <p:val>
                                            <p:strVal val="#ppt_x"/>
                                          </p:val>
                                        </p:tav>
                                      </p:tavLst>
                                    </p:anim>
                                    <p:anim calcmode="lin" valueType="num">
                                      <p:cBhvr additive="base">
                                        <p:cTn id="8" dur="500" fill="hold"/>
                                        <p:tgtEl>
                                          <p:spTgt spid="3665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6595">
                                            <p:txEl>
                                              <p:pRg st="0" end="0"/>
                                            </p:txEl>
                                          </p:spTgt>
                                        </p:tgtEl>
                                        <p:attrNameLst>
                                          <p:attrName>style.visibility</p:attrName>
                                        </p:attrNameLst>
                                      </p:cBhvr>
                                      <p:to>
                                        <p:strVal val="visible"/>
                                      </p:to>
                                    </p:set>
                                    <p:anim calcmode="lin" valueType="num">
                                      <p:cBhvr additive="base">
                                        <p:cTn id="13" dur="500" fill="hold"/>
                                        <p:tgtEl>
                                          <p:spTgt spid="36659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6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6595">
                                            <p:txEl>
                                              <p:pRg st="1" end="1"/>
                                            </p:txEl>
                                          </p:spTgt>
                                        </p:tgtEl>
                                        <p:attrNameLst>
                                          <p:attrName>style.visibility</p:attrName>
                                        </p:attrNameLst>
                                      </p:cBhvr>
                                      <p:to>
                                        <p:strVal val="visible"/>
                                      </p:to>
                                    </p:set>
                                    <p:anim calcmode="lin" valueType="num">
                                      <p:cBhvr additive="base">
                                        <p:cTn id="19" dur="500" fill="hold"/>
                                        <p:tgtEl>
                                          <p:spTgt spid="36659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65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6595">
                                            <p:txEl>
                                              <p:pRg st="2" end="2"/>
                                            </p:txEl>
                                          </p:spTgt>
                                        </p:tgtEl>
                                        <p:attrNameLst>
                                          <p:attrName>style.visibility</p:attrName>
                                        </p:attrNameLst>
                                      </p:cBhvr>
                                      <p:to>
                                        <p:strVal val="visible"/>
                                      </p:to>
                                    </p:set>
                                    <p:anim calcmode="lin" valueType="num">
                                      <p:cBhvr additive="base">
                                        <p:cTn id="25" dur="500" fill="hold"/>
                                        <p:tgtEl>
                                          <p:spTgt spid="36659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65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6595">
                                            <p:txEl>
                                              <p:pRg st="3" end="3"/>
                                            </p:txEl>
                                          </p:spTgt>
                                        </p:tgtEl>
                                        <p:attrNameLst>
                                          <p:attrName>style.visibility</p:attrName>
                                        </p:attrNameLst>
                                      </p:cBhvr>
                                      <p:to>
                                        <p:strVal val="visible"/>
                                      </p:to>
                                    </p:set>
                                    <p:anim calcmode="lin" valueType="num">
                                      <p:cBhvr additive="base">
                                        <p:cTn id="31" dur="500" fill="hold"/>
                                        <p:tgtEl>
                                          <p:spTgt spid="36659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65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autoUpdateAnimBg="0"/>
      <p:bldP spid="3665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D224A89B-869F-438A-895B-F97E41184586}" type="slidenum">
              <a:rPr lang="ar-SA" sz="1400" smtClean="0">
                <a:solidFill>
                  <a:srgbClr val="000000"/>
                </a:solidFill>
              </a:rPr>
              <a:pPr eaLnBrk="1" hangingPunct="1"/>
              <a:t>14</a:t>
            </a:fld>
            <a:endParaRPr lang="en-US" sz="1400" smtClean="0">
              <a:solidFill>
                <a:srgbClr val="000000"/>
              </a:solidFill>
            </a:endParaRPr>
          </a:p>
        </p:txBody>
      </p:sp>
      <p:pic>
        <p:nvPicPr>
          <p:cNvPr id="28675"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BE7BCB73-A5CF-43C9-9E6C-D724E3A4D7F5}" type="slidenum">
              <a:rPr lang="ar-SA" sz="1400">
                <a:solidFill>
                  <a:srgbClr val="000000"/>
                </a:solidFill>
              </a:rPr>
              <a:pPr rtl="0" eaLnBrk="1" fontAlgn="base" hangingPunct="1">
                <a:spcBef>
                  <a:spcPct val="0"/>
                </a:spcBef>
                <a:spcAft>
                  <a:spcPct val="0"/>
                </a:spcAft>
              </a:pPr>
              <a:t>14</a:t>
            </a:fld>
            <a:endParaRPr lang="en-US" sz="1400">
              <a:solidFill>
                <a:srgbClr val="000000"/>
              </a:solidFill>
            </a:endParaRPr>
          </a:p>
        </p:txBody>
      </p:sp>
      <p:sp>
        <p:nvSpPr>
          <p:cNvPr id="354306" name="Rectangle 2"/>
          <p:cNvSpPr>
            <a:spLocks noChangeArrowheads="1"/>
          </p:cNvSpPr>
          <p:nvPr/>
        </p:nvSpPr>
        <p:spPr bwMode="auto">
          <a:xfrm>
            <a:off x="1227138" y="188913"/>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000" b="1">
                <a:solidFill>
                  <a:srgbClr val="C00000"/>
                </a:solidFill>
                <a:cs typeface="PT Bold Heading" pitchFamily="2" charset="-78"/>
              </a:rPr>
              <a:t>سادساً ـ بناء المسؤولية والرقابة الذاتية:</a:t>
            </a:r>
          </a:p>
        </p:txBody>
      </p:sp>
      <p:sp>
        <p:nvSpPr>
          <p:cNvPr id="354307" name="Rectangle 3"/>
          <p:cNvSpPr>
            <a:spLocks noChangeArrowheads="1"/>
          </p:cNvSpPr>
          <p:nvPr/>
        </p:nvSpPr>
        <p:spPr bwMode="auto">
          <a:xfrm>
            <a:off x="0" y="1557338"/>
            <a:ext cx="9144000"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FFFFFF"/>
                </a:solidFill>
                <a:cs typeface="PT Bold Heading" pitchFamily="2" charset="-78"/>
              </a:rPr>
              <a:t>فالإيمان يغرس الشعور بالمسؤولية, و يجعل الإنسان رقيبا على نفسه من خلال:</a:t>
            </a:r>
          </a:p>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C00000"/>
                </a:solidFill>
                <a:cs typeface="PT Bold Heading" pitchFamily="2" charset="-78"/>
              </a:rPr>
              <a:t>أ- تعميق مراقبة الله: </a:t>
            </a:r>
            <a:r>
              <a:rPr lang="ar-SA" sz="3000" b="1">
                <a:solidFill>
                  <a:srgbClr val="FFFFFF"/>
                </a:solidFill>
                <a:cs typeface="PT Bold Heading" pitchFamily="2" charset="-78"/>
              </a:rPr>
              <a:t>حتى مع غياب قوة السلطة والدولة.</a:t>
            </a:r>
          </a:p>
          <a:p>
            <a:pPr marL="342900" indent="-342900" algn="just" fontAlgn="base">
              <a:spcBef>
                <a:spcPct val="20000"/>
              </a:spcBef>
              <a:spcAft>
                <a:spcPct val="0"/>
              </a:spcAft>
              <a:buClr>
                <a:srgbClr val="3333CC"/>
              </a:buClr>
              <a:buSzPct val="60000"/>
              <a:buFont typeface="Wingdings" pitchFamily="2" charset="2"/>
              <a:buNone/>
            </a:pPr>
            <a:r>
              <a:rPr lang="ar-JO" sz="3000" b="1">
                <a:solidFill>
                  <a:srgbClr val="FFFFFF"/>
                </a:solidFill>
                <a:cs typeface="PT Bold Heading" pitchFamily="2" charset="-78"/>
              </a:rPr>
              <a:t>	</a:t>
            </a:r>
            <a:r>
              <a:rPr lang="ar-SA" sz="3000" b="1">
                <a:solidFill>
                  <a:srgbClr val="FFFFFF"/>
                </a:solidFill>
                <a:cs typeface="PT Bold Heading" pitchFamily="2" charset="-78"/>
              </a:rPr>
              <a:t>قال تعالى:{ عالم الغيب لا يعزب عنه مثقل ذرة في السماوات ولا في الأرض}.</a:t>
            </a:r>
          </a:p>
          <a:p>
            <a:pPr marL="342900" indent="-342900" algn="just" fontAlgn="base">
              <a:spcBef>
                <a:spcPct val="20000"/>
              </a:spcBef>
              <a:spcAft>
                <a:spcPct val="0"/>
              </a:spcAft>
              <a:buClr>
                <a:srgbClr val="3333CC"/>
              </a:buClr>
              <a:buSzPct val="60000"/>
              <a:buFont typeface="Wingdings" pitchFamily="2" charset="2"/>
              <a:buChar char="Ø"/>
            </a:pPr>
            <a:r>
              <a:rPr lang="ar-SA" sz="3000" b="1">
                <a:solidFill>
                  <a:srgbClr val="C00000"/>
                </a:solidFill>
                <a:cs typeface="PT Bold Heading" pitchFamily="2" charset="-78"/>
              </a:rPr>
              <a:t>ب- حياة الضمير: </a:t>
            </a:r>
            <a:r>
              <a:rPr lang="ar-SA" sz="3000" b="1">
                <a:solidFill>
                  <a:srgbClr val="FFFFFF"/>
                </a:solidFill>
                <a:cs typeface="PT Bold Heading" pitchFamily="2" charset="-78"/>
              </a:rPr>
              <a:t>فالإيمان يقوي الوازع النفسي و يحرك الشعور بالمسؤولية, وهذا بدوره يحيي الضمير.</a:t>
            </a:r>
          </a:p>
          <a:p>
            <a:pPr marL="342900" indent="-342900" algn="just" fontAlgn="base">
              <a:spcBef>
                <a:spcPct val="20000"/>
              </a:spcBef>
              <a:spcAft>
                <a:spcPct val="0"/>
              </a:spcAft>
              <a:buClr>
                <a:srgbClr val="3333CC"/>
              </a:buClr>
              <a:buSzPct val="60000"/>
              <a:buFont typeface="Wingdings" pitchFamily="2" charset="2"/>
              <a:buNone/>
            </a:pPr>
            <a:r>
              <a:rPr lang="ar-JO" sz="3000" b="1">
                <a:solidFill>
                  <a:srgbClr val="FFFFFF"/>
                </a:solidFill>
                <a:cs typeface="PT Bold Heading" pitchFamily="2" charset="-78"/>
              </a:rPr>
              <a:t>	</a:t>
            </a:r>
            <a:r>
              <a:rPr lang="ar-SA" sz="3000" b="1">
                <a:solidFill>
                  <a:srgbClr val="FFFFFF"/>
                </a:solidFill>
                <a:cs typeface="PT Bold Heading" pitchFamily="2" charset="-78"/>
              </a:rPr>
              <a:t>قال تعالى:{ ولقد ذرأنا لجهنم كثيرا من الجن والإنس لهم قلوب لا يفقهون بها ولهم أعين لا يبصرون بها ولهم أذان لا يسمعون بها أولئك كالأنعام بل هم أضل أولئك هم الغافلون}.</a:t>
            </a:r>
          </a:p>
        </p:txBody>
      </p:sp>
    </p:spTree>
    <p:extLst>
      <p:ext uri="{BB962C8B-B14F-4D97-AF65-F5344CB8AC3E}">
        <p14:creationId xmlns:p14="http://schemas.microsoft.com/office/powerpoint/2010/main" val="1407318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4306"/>
                                        </p:tgtEl>
                                        <p:attrNameLst>
                                          <p:attrName>style.visibility</p:attrName>
                                        </p:attrNameLst>
                                      </p:cBhvr>
                                      <p:to>
                                        <p:strVal val="visible"/>
                                      </p:to>
                                    </p:set>
                                    <p:anim calcmode="lin" valueType="num">
                                      <p:cBhvr additive="base">
                                        <p:cTn id="7" dur="500" fill="hold"/>
                                        <p:tgtEl>
                                          <p:spTgt spid="354306"/>
                                        </p:tgtEl>
                                        <p:attrNameLst>
                                          <p:attrName>ppt_x</p:attrName>
                                        </p:attrNameLst>
                                      </p:cBhvr>
                                      <p:tavLst>
                                        <p:tav tm="0">
                                          <p:val>
                                            <p:strVal val="0-#ppt_w/2"/>
                                          </p:val>
                                        </p:tav>
                                        <p:tav tm="100000">
                                          <p:val>
                                            <p:strVal val="#ppt_x"/>
                                          </p:val>
                                        </p:tav>
                                      </p:tavLst>
                                    </p:anim>
                                    <p:anim calcmode="lin" valueType="num">
                                      <p:cBhvr additive="base">
                                        <p:cTn id="8" dur="500" fill="hold"/>
                                        <p:tgtEl>
                                          <p:spTgt spid="3543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4307">
                                            <p:txEl>
                                              <p:pRg st="0" end="0"/>
                                            </p:txEl>
                                          </p:spTgt>
                                        </p:tgtEl>
                                        <p:attrNameLst>
                                          <p:attrName>style.visibility</p:attrName>
                                        </p:attrNameLst>
                                      </p:cBhvr>
                                      <p:to>
                                        <p:strVal val="visible"/>
                                      </p:to>
                                    </p:set>
                                    <p:anim calcmode="lin" valueType="num">
                                      <p:cBhvr additive="base">
                                        <p:cTn id="13" dur="500" fill="hold"/>
                                        <p:tgtEl>
                                          <p:spTgt spid="3543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4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4307">
                                            <p:txEl>
                                              <p:pRg st="1" end="1"/>
                                            </p:txEl>
                                          </p:spTgt>
                                        </p:tgtEl>
                                        <p:attrNameLst>
                                          <p:attrName>style.visibility</p:attrName>
                                        </p:attrNameLst>
                                      </p:cBhvr>
                                      <p:to>
                                        <p:strVal val="visible"/>
                                      </p:to>
                                    </p:set>
                                    <p:anim calcmode="lin" valueType="num">
                                      <p:cBhvr additive="base">
                                        <p:cTn id="19" dur="500" fill="hold"/>
                                        <p:tgtEl>
                                          <p:spTgt spid="3543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4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4307">
                                            <p:txEl>
                                              <p:pRg st="2" end="2"/>
                                            </p:txEl>
                                          </p:spTgt>
                                        </p:tgtEl>
                                        <p:attrNameLst>
                                          <p:attrName>style.visibility</p:attrName>
                                        </p:attrNameLst>
                                      </p:cBhvr>
                                      <p:to>
                                        <p:strVal val="visible"/>
                                      </p:to>
                                    </p:set>
                                    <p:anim calcmode="lin" valueType="num">
                                      <p:cBhvr additive="base">
                                        <p:cTn id="25" dur="500" fill="hold"/>
                                        <p:tgtEl>
                                          <p:spTgt spid="3543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4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4307">
                                            <p:txEl>
                                              <p:pRg st="3" end="3"/>
                                            </p:txEl>
                                          </p:spTgt>
                                        </p:tgtEl>
                                        <p:attrNameLst>
                                          <p:attrName>style.visibility</p:attrName>
                                        </p:attrNameLst>
                                      </p:cBhvr>
                                      <p:to>
                                        <p:strVal val="visible"/>
                                      </p:to>
                                    </p:set>
                                    <p:anim calcmode="lin" valueType="num">
                                      <p:cBhvr additive="base">
                                        <p:cTn id="31" dur="500" fill="hold"/>
                                        <p:tgtEl>
                                          <p:spTgt spid="35430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4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4307">
                                            <p:txEl>
                                              <p:pRg st="4" end="4"/>
                                            </p:txEl>
                                          </p:spTgt>
                                        </p:tgtEl>
                                        <p:attrNameLst>
                                          <p:attrName>style.visibility</p:attrName>
                                        </p:attrNameLst>
                                      </p:cBhvr>
                                      <p:to>
                                        <p:strVal val="visible"/>
                                      </p:to>
                                    </p:set>
                                    <p:anim calcmode="lin" valueType="num">
                                      <p:cBhvr additive="base">
                                        <p:cTn id="37" dur="500" fill="hold"/>
                                        <p:tgtEl>
                                          <p:spTgt spid="354307">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43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autoUpdateAnimBg="0"/>
      <p:bldP spid="35430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2F0FC235-D20A-45E1-B0AD-6793A4933633}" type="slidenum">
              <a:rPr lang="ar-SA" sz="1400" smtClean="0">
                <a:solidFill>
                  <a:srgbClr val="000000"/>
                </a:solidFill>
              </a:rPr>
              <a:pPr eaLnBrk="1" hangingPunct="1"/>
              <a:t>15</a:t>
            </a:fld>
            <a:endParaRPr lang="en-US" sz="1400" smtClean="0">
              <a:solidFill>
                <a:srgbClr val="000000"/>
              </a:solidFill>
            </a:endParaRPr>
          </a:p>
        </p:txBody>
      </p:sp>
      <p:pic>
        <p:nvPicPr>
          <p:cNvPr id="29699"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2"/>
          <p:cNvSpPr>
            <a:spLocks noGrp="1" noChangeArrowheads="1"/>
          </p:cNvSpPr>
          <p:nvPr>
            <p:ph type="title"/>
          </p:nvPr>
        </p:nvSpPr>
        <p:spPr>
          <a:xfrm>
            <a:off x="1150938" y="-26988"/>
            <a:ext cx="7793037" cy="863601"/>
          </a:xfrm>
        </p:spPr>
        <p:txBody>
          <a:bodyPr/>
          <a:lstStyle/>
          <a:p>
            <a:pPr algn="r" eaLnBrk="1" hangingPunct="1"/>
            <a:r>
              <a:rPr lang="ar-SA" b="1" smtClean="0">
                <a:solidFill>
                  <a:srgbClr val="C00000"/>
                </a:solidFill>
                <a:cs typeface="PT Bold Heading" pitchFamily="2" charset="-78"/>
              </a:rPr>
              <a:t>سابعاً - الفوز في الآخرة :</a:t>
            </a:r>
            <a:endParaRPr lang="en-US" b="1" smtClean="0">
              <a:solidFill>
                <a:srgbClr val="C00000"/>
              </a:solidFill>
              <a:cs typeface="PT Bold Heading" pitchFamily="2" charset="-78"/>
            </a:endParaRPr>
          </a:p>
        </p:txBody>
      </p:sp>
      <p:sp>
        <p:nvSpPr>
          <p:cNvPr id="37892" name="Rectangle 3"/>
          <p:cNvSpPr>
            <a:spLocks noGrp="1" noChangeArrowheads="1"/>
          </p:cNvSpPr>
          <p:nvPr>
            <p:ph idx="1"/>
          </p:nvPr>
        </p:nvSpPr>
        <p:spPr>
          <a:xfrm>
            <a:off x="323850" y="1125538"/>
            <a:ext cx="8569325" cy="5732462"/>
          </a:xfrm>
        </p:spPr>
        <p:txBody>
          <a:bodyPr/>
          <a:lstStyle/>
          <a:p>
            <a:pPr marL="609600" indent="-609600" algn="just" eaLnBrk="1" hangingPunct="1">
              <a:lnSpc>
                <a:spcPct val="90000"/>
              </a:lnSpc>
            </a:pPr>
            <a:r>
              <a:rPr lang="ar-SA" sz="2900" smtClean="0">
                <a:solidFill>
                  <a:schemeClr val="bg1"/>
                </a:solidFill>
                <a:cs typeface="PT Bold Heading" pitchFamily="2" charset="-78"/>
              </a:rPr>
              <a:t>قال تعالى:</a:t>
            </a:r>
            <a:r>
              <a:rPr lang="en-US" sz="2900" smtClean="0">
                <a:solidFill>
                  <a:schemeClr val="bg1"/>
                </a:solidFill>
                <a:cs typeface="PT Bold Heading" pitchFamily="2" charset="-78"/>
                <a:sym typeface="AGA Arabesque" pitchFamily="2" charset="2"/>
              </a:rPr>
              <a:t></a:t>
            </a:r>
            <a:r>
              <a:rPr lang="ar-EG" sz="2900" smtClean="0">
                <a:solidFill>
                  <a:schemeClr val="bg1"/>
                </a:solidFill>
                <a:cs typeface="PT Bold Heading" pitchFamily="2" charset="-78"/>
              </a:rPr>
              <a:t>ثُمَّ أَوْرَثْنَا الكِتَابَ الَّذِينَ اصْطَفَيْنَا مِنْ عِبَادِنَا فَمِنْهُمْ </a:t>
            </a:r>
            <a:r>
              <a:rPr lang="ar-EG" sz="2900" u="sng" smtClean="0">
                <a:solidFill>
                  <a:schemeClr val="bg1"/>
                </a:solidFill>
                <a:cs typeface="PT Bold Heading" pitchFamily="2" charset="-78"/>
              </a:rPr>
              <a:t>ظَالِمٌ لِّنَفْسِهِ</a:t>
            </a:r>
            <a:r>
              <a:rPr lang="ar-EG" sz="2900" smtClean="0">
                <a:solidFill>
                  <a:schemeClr val="bg1"/>
                </a:solidFill>
                <a:cs typeface="PT Bold Heading" pitchFamily="2" charset="-78"/>
              </a:rPr>
              <a:t> وَمِنْهُم </a:t>
            </a:r>
            <a:r>
              <a:rPr lang="ar-EG" sz="2900" u="sng" smtClean="0">
                <a:solidFill>
                  <a:schemeClr val="bg1"/>
                </a:solidFill>
                <a:cs typeface="PT Bold Heading" pitchFamily="2" charset="-78"/>
              </a:rPr>
              <a:t>مُّقْتَصِدٌ</a:t>
            </a:r>
            <a:r>
              <a:rPr lang="ar-EG" sz="2900" smtClean="0">
                <a:solidFill>
                  <a:schemeClr val="bg1"/>
                </a:solidFill>
                <a:cs typeface="PT Bold Heading" pitchFamily="2" charset="-78"/>
              </a:rPr>
              <a:t> وَمِنْهُمْ </a:t>
            </a:r>
            <a:r>
              <a:rPr lang="ar-EG" sz="2900" u="sng" smtClean="0">
                <a:solidFill>
                  <a:schemeClr val="bg1"/>
                </a:solidFill>
                <a:cs typeface="PT Bold Heading" pitchFamily="2" charset="-78"/>
              </a:rPr>
              <a:t>سَابِقٌ بِالْخَيْرَاتِ بِإِذْنِ اللَّهِ</a:t>
            </a:r>
            <a:r>
              <a:rPr lang="ar-EG" sz="2900" smtClean="0">
                <a:solidFill>
                  <a:schemeClr val="bg1"/>
                </a:solidFill>
                <a:cs typeface="PT Bold Heading" pitchFamily="2" charset="-78"/>
              </a:rPr>
              <a:t> ذَلِكَ هُوَ الفَضْلُ الكَبِيرُ جَنَّاتُ عَدْنٍ يَدْخُلُونَهَا يُحَلَّوْنَ فِيهَا مِنْ أَسَاوِرَ مِن ذَهَبٍ وَلُؤْلُؤاً وَلِبَاسُهُمْ فِيهَا حَرِيرٌ</a:t>
            </a:r>
            <a:r>
              <a:rPr lang="en-US" sz="2900" smtClean="0">
                <a:solidFill>
                  <a:schemeClr val="bg1"/>
                </a:solidFill>
                <a:cs typeface="PT Bold Heading" pitchFamily="2" charset="-78"/>
                <a:sym typeface="AGA Arabesque" pitchFamily="2" charset="2"/>
              </a:rPr>
              <a:t></a:t>
            </a:r>
            <a:r>
              <a:rPr lang="ar-SA" sz="2900" smtClean="0">
                <a:solidFill>
                  <a:schemeClr val="bg1"/>
                </a:solidFill>
                <a:cs typeface="PT Bold Heading" pitchFamily="2" charset="-78"/>
                <a:sym typeface="AGA Arabesque" pitchFamily="2" charset="2"/>
              </a:rPr>
              <a:t>. </a:t>
            </a:r>
            <a:r>
              <a:rPr lang="ar-SA" sz="2900" smtClean="0">
                <a:solidFill>
                  <a:schemeClr val="bg1"/>
                </a:solidFill>
                <a:cs typeface="PT Bold Heading" pitchFamily="2" charset="-78"/>
              </a:rPr>
              <a:t>فالآية فيها بشارة وكرامة لعموم الموحدين من أمة محمد صلى الله عليه وسلم</a:t>
            </a:r>
            <a:endParaRPr lang="ar-SA" sz="2900" smtClean="0">
              <a:solidFill>
                <a:schemeClr val="bg1"/>
              </a:solidFill>
              <a:cs typeface="PT Bold Heading" pitchFamily="2" charset="-78"/>
              <a:sym typeface="AGA Arabesque" pitchFamily="2" charset="2"/>
            </a:endParaRPr>
          </a:p>
          <a:p>
            <a:pPr marL="609600" indent="-609600" algn="just" eaLnBrk="1" hangingPunct="1">
              <a:lnSpc>
                <a:spcPct val="90000"/>
              </a:lnSpc>
            </a:pPr>
            <a:r>
              <a:rPr lang="ar-SA" sz="2900" smtClean="0">
                <a:solidFill>
                  <a:srgbClr val="C00000"/>
                </a:solidFill>
                <a:cs typeface="PT Bold Heading" pitchFamily="2" charset="-78"/>
                <a:sym typeface="AGA Arabesque" pitchFamily="2" charset="2"/>
              </a:rPr>
              <a:t>فأقسام الموحدين ثلاثة:</a:t>
            </a:r>
          </a:p>
          <a:p>
            <a:pPr marL="609600" indent="-609600" algn="just" eaLnBrk="1" hangingPunct="1">
              <a:lnSpc>
                <a:spcPct val="90000"/>
              </a:lnSpc>
              <a:buClr>
                <a:schemeClr val="hlink"/>
              </a:buClr>
              <a:buFont typeface="Wingdings" pitchFamily="2" charset="2"/>
              <a:buAutoNum type="arabicPeriod"/>
            </a:pPr>
            <a:r>
              <a:rPr lang="ar-SA" sz="2900" u="sng" smtClean="0">
                <a:solidFill>
                  <a:srgbClr val="C00000"/>
                </a:solidFill>
                <a:cs typeface="PT Bold Heading" pitchFamily="2" charset="-78"/>
                <a:sym typeface="AGA Arabesque" pitchFamily="2" charset="2"/>
              </a:rPr>
              <a:t>الظالم لنفسه:</a:t>
            </a:r>
            <a:r>
              <a:rPr lang="ar-SA" sz="2900" smtClean="0">
                <a:solidFill>
                  <a:srgbClr val="C00000"/>
                </a:solidFill>
                <a:cs typeface="PT Bold Heading" pitchFamily="2" charset="-78"/>
                <a:sym typeface="AGA Arabesque" pitchFamily="2" charset="2"/>
              </a:rPr>
              <a:t> </a:t>
            </a:r>
            <a:r>
              <a:rPr lang="ar-SA" sz="2900" smtClean="0">
                <a:solidFill>
                  <a:schemeClr val="bg1"/>
                </a:solidFill>
                <a:cs typeface="PT Bold Heading" pitchFamily="2" charset="-78"/>
                <a:sym typeface="AGA Arabesque" pitchFamily="2" charset="2"/>
              </a:rPr>
              <a:t>إما أن يطهر في النار على ذنوبه ثم يدخل الجنة, أو يغفر له ابتداء.</a:t>
            </a:r>
          </a:p>
          <a:p>
            <a:pPr marL="609600" indent="-609600" algn="just" eaLnBrk="1" hangingPunct="1">
              <a:lnSpc>
                <a:spcPct val="90000"/>
              </a:lnSpc>
              <a:buClr>
                <a:schemeClr val="hlink"/>
              </a:buClr>
              <a:buFont typeface="Wingdings" pitchFamily="2" charset="2"/>
              <a:buAutoNum type="arabicPeriod"/>
            </a:pPr>
            <a:r>
              <a:rPr lang="ar-SA" sz="2900" u="sng" smtClean="0">
                <a:solidFill>
                  <a:srgbClr val="C00000"/>
                </a:solidFill>
                <a:cs typeface="PT Bold Heading" pitchFamily="2" charset="-78"/>
                <a:sym typeface="AGA Arabesque" pitchFamily="2" charset="2"/>
              </a:rPr>
              <a:t>المقتصد:</a:t>
            </a:r>
            <a:r>
              <a:rPr lang="ar-SA" sz="2900" smtClean="0">
                <a:solidFill>
                  <a:srgbClr val="C00000"/>
                </a:solidFill>
                <a:cs typeface="PT Bold Heading" pitchFamily="2" charset="-78"/>
                <a:sym typeface="AGA Arabesque" pitchFamily="2" charset="2"/>
              </a:rPr>
              <a:t> </a:t>
            </a:r>
            <a:r>
              <a:rPr lang="ar-SA" sz="2900" smtClean="0">
                <a:solidFill>
                  <a:schemeClr val="bg1"/>
                </a:solidFill>
                <a:cs typeface="PT Bold Heading" pitchFamily="2" charset="-78"/>
                <a:sym typeface="AGA Arabesque" pitchFamily="2" charset="2"/>
              </a:rPr>
              <a:t>دخول الجنة ابتداء برحمة الله تعالى.</a:t>
            </a:r>
          </a:p>
          <a:p>
            <a:pPr marL="609600" indent="-609600" algn="just" eaLnBrk="1" hangingPunct="1">
              <a:lnSpc>
                <a:spcPct val="90000"/>
              </a:lnSpc>
              <a:buClr>
                <a:schemeClr val="hlink"/>
              </a:buClr>
              <a:buFont typeface="Wingdings" pitchFamily="2" charset="2"/>
              <a:buAutoNum type="arabicPeriod"/>
            </a:pPr>
            <a:r>
              <a:rPr lang="ar-SA" sz="2900" u="sng" smtClean="0">
                <a:solidFill>
                  <a:srgbClr val="C00000"/>
                </a:solidFill>
                <a:cs typeface="PT Bold Heading" pitchFamily="2" charset="-78"/>
                <a:sym typeface="AGA Arabesque" pitchFamily="2" charset="2"/>
              </a:rPr>
              <a:t>السابق بالخيرات:</a:t>
            </a:r>
            <a:r>
              <a:rPr lang="ar-SA" sz="2900" smtClean="0">
                <a:solidFill>
                  <a:srgbClr val="C00000"/>
                </a:solidFill>
                <a:cs typeface="PT Bold Heading" pitchFamily="2" charset="-78"/>
                <a:sym typeface="AGA Arabesque" pitchFamily="2" charset="2"/>
              </a:rPr>
              <a:t> </a:t>
            </a:r>
            <a:r>
              <a:rPr lang="ar-SA" sz="2900" smtClean="0">
                <a:solidFill>
                  <a:schemeClr val="bg1"/>
                </a:solidFill>
                <a:cs typeface="PT Bold Heading" pitchFamily="2" charset="-78"/>
                <a:sym typeface="AGA Arabesque" pitchFamily="2" charset="2"/>
              </a:rPr>
              <a:t>الفوز بالدرجات العلى برحمة الله تعالى.</a:t>
            </a:r>
            <a:endParaRPr lang="ar-SA" sz="2900" smtClean="0">
              <a:solidFill>
                <a:schemeClr val="bg1"/>
              </a:solidFill>
              <a:cs typeface="PT Bold Heading" pitchFamily="2" charset="-78"/>
            </a:endParaRPr>
          </a:p>
          <a:p>
            <a:pPr marL="609600" indent="-609600" algn="just" eaLnBrk="1" hangingPunct="1">
              <a:lnSpc>
                <a:spcPct val="90000"/>
              </a:lnSpc>
              <a:buFont typeface="Wingdings" pitchFamily="2" charset="2"/>
              <a:buNone/>
            </a:pPr>
            <a:r>
              <a:rPr lang="ar-JO" sz="2900" smtClean="0">
                <a:solidFill>
                  <a:schemeClr val="bg1"/>
                </a:solidFill>
                <a:cs typeface="PT Bold Heading" pitchFamily="2" charset="-78"/>
              </a:rPr>
              <a:t>	</a:t>
            </a:r>
            <a:r>
              <a:rPr lang="ar-SA" sz="2900" smtClean="0">
                <a:solidFill>
                  <a:schemeClr val="bg1"/>
                </a:solidFill>
                <a:cs typeface="PT Bold Heading" pitchFamily="2" charset="-78"/>
              </a:rPr>
              <a:t>قال صلى الله عليه وسلم:“</a:t>
            </a:r>
            <a:r>
              <a:rPr lang="ar-JO" sz="2900" smtClean="0">
                <a:solidFill>
                  <a:schemeClr val="bg1"/>
                </a:solidFill>
                <a:cs typeface="PT Bold Heading" pitchFamily="2" charset="-78"/>
              </a:rPr>
              <a:t>  </a:t>
            </a:r>
            <a:r>
              <a:rPr lang="ar-SA" sz="2900" smtClean="0">
                <a:solidFill>
                  <a:schemeClr val="bg1"/>
                </a:solidFill>
                <a:cs typeface="PT Bold Heading" pitchFamily="2" charset="-78"/>
              </a:rPr>
              <a:t>ما من عبد قال لا إله إلا الله ثم مات على ذلك إلا دخل الجنة“.</a:t>
            </a:r>
          </a:p>
        </p:txBody>
      </p:sp>
      <p:sp>
        <p:nvSpPr>
          <p:cNvPr id="29702" name="عنصر نائب لرقم الشريحة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27CD5C80-25EF-473A-ABE3-A265B7C7E884}" type="slidenum">
              <a:rPr lang="ar-SA" sz="1400">
                <a:solidFill>
                  <a:srgbClr val="000000"/>
                </a:solidFill>
              </a:rPr>
              <a:pPr rtl="0" eaLnBrk="1" fontAlgn="base" hangingPunct="1">
                <a:spcBef>
                  <a:spcPct val="0"/>
                </a:spcBef>
                <a:spcAft>
                  <a:spcPct val="0"/>
                </a:spcAft>
              </a:pPr>
              <a:t>15</a:t>
            </a:fld>
            <a:endParaRPr lang="en-US" sz="1400">
              <a:solidFill>
                <a:srgbClr val="000000"/>
              </a:solidFill>
            </a:endParaRPr>
          </a:p>
        </p:txBody>
      </p:sp>
    </p:spTree>
    <p:extLst>
      <p:ext uri="{BB962C8B-B14F-4D97-AF65-F5344CB8AC3E}">
        <p14:creationId xmlns:p14="http://schemas.microsoft.com/office/powerpoint/2010/main" val="3087401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 calcmode="lin" valueType="num">
                                      <p:cBhvr additive="base">
                                        <p:cTn id="7" dur="500" fill="hold"/>
                                        <p:tgtEl>
                                          <p:spTgt spid="37891"/>
                                        </p:tgtEl>
                                        <p:attrNameLst>
                                          <p:attrName>ppt_x</p:attrName>
                                        </p:attrNameLst>
                                      </p:cBhvr>
                                      <p:tavLst>
                                        <p:tav tm="0">
                                          <p:val>
                                            <p:strVal val="0-#ppt_w/2"/>
                                          </p:val>
                                        </p:tav>
                                        <p:tav tm="100000">
                                          <p:val>
                                            <p:strVal val="#ppt_x"/>
                                          </p:val>
                                        </p:tav>
                                      </p:tavLst>
                                    </p:anim>
                                    <p:anim calcmode="lin" valueType="num">
                                      <p:cBhvr additive="base">
                                        <p:cTn id="8" dur="500" fill="hold"/>
                                        <p:tgtEl>
                                          <p:spTgt spid="378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37892">
                                            <p:txEl>
                                              <p:pRg st="0" end="0"/>
                                            </p:txEl>
                                          </p:spTgt>
                                        </p:tgtEl>
                                        <p:attrNameLst>
                                          <p:attrName>style.visibility</p:attrName>
                                        </p:attrNameLst>
                                      </p:cBhvr>
                                      <p:to>
                                        <p:strVal val="visible"/>
                                      </p:to>
                                    </p:set>
                                    <p:animEffect transition="in" filter="checkerboard(across)">
                                      <p:cBhvr>
                                        <p:cTn id="13" dur="500"/>
                                        <p:tgtEl>
                                          <p:spTgt spid="37892">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37892">
                                            <p:txEl>
                                              <p:pRg st="1" end="1"/>
                                            </p:txEl>
                                          </p:spTgt>
                                        </p:tgtEl>
                                        <p:attrNameLst>
                                          <p:attrName>style.visibility</p:attrName>
                                        </p:attrNameLst>
                                      </p:cBhvr>
                                      <p:to>
                                        <p:strVal val="visible"/>
                                      </p:to>
                                    </p:set>
                                    <p:animEffect transition="in" filter="slide(fromBottom)">
                                      <p:cBhvr>
                                        <p:cTn id="18" dur="500"/>
                                        <p:tgtEl>
                                          <p:spTgt spid="37892">
                                            <p:txEl>
                                              <p:pRg st="1" end="1"/>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7892">
                                            <p:txEl>
                                              <p:pRg st="2" end="2"/>
                                            </p:txEl>
                                          </p:spTgt>
                                        </p:tgtEl>
                                        <p:attrNameLst>
                                          <p:attrName>style.visibility</p:attrName>
                                        </p:attrNameLst>
                                      </p:cBhvr>
                                      <p:to>
                                        <p:strVal val="visible"/>
                                      </p:to>
                                    </p:set>
                                    <p:animEffect transition="in" filter="slide(fromBottom)">
                                      <p:cBhvr>
                                        <p:cTn id="21" dur="500"/>
                                        <p:tgtEl>
                                          <p:spTgt spid="37892">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37892">
                                            <p:txEl>
                                              <p:pRg st="3" end="3"/>
                                            </p:txEl>
                                          </p:spTgt>
                                        </p:tgtEl>
                                        <p:attrNameLst>
                                          <p:attrName>style.visibility</p:attrName>
                                        </p:attrNameLst>
                                      </p:cBhvr>
                                      <p:to>
                                        <p:strVal val="visible"/>
                                      </p:to>
                                    </p:set>
                                    <p:animEffect transition="in" filter="slide(fromBottom)">
                                      <p:cBhvr>
                                        <p:cTn id="26" dur="500"/>
                                        <p:tgtEl>
                                          <p:spTgt spid="37892">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nodeType="clickEffect">
                                  <p:stCondLst>
                                    <p:cond delay="0"/>
                                  </p:stCondLst>
                                  <p:childTnLst>
                                    <p:set>
                                      <p:cBhvr>
                                        <p:cTn id="30" dur="1" fill="hold">
                                          <p:stCondLst>
                                            <p:cond delay="0"/>
                                          </p:stCondLst>
                                        </p:cTn>
                                        <p:tgtEl>
                                          <p:spTgt spid="37892">
                                            <p:txEl>
                                              <p:pRg st="4" end="4"/>
                                            </p:txEl>
                                          </p:spTgt>
                                        </p:tgtEl>
                                        <p:attrNameLst>
                                          <p:attrName>style.visibility</p:attrName>
                                        </p:attrNameLst>
                                      </p:cBhvr>
                                      <p:to>
                                        <p:strVal val="visible"/>
                                      </p:to>
                                    </p:set>
                                    <p:animEffect transition="in" filter="slide(fromBottom)">
                                      <p:cBhvr>
                                        <p:cTn id="31" dur="500"/>
                                        <p:tgtEl>
                                          <p:spTgt spid="37892">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4" presetClass="entr" presetSubtype="10" fill="hold" nodeType="clickEffect">
                                  <p:stCondLst>
                                    <p:cond delay="0"/>
                                  </p:stCondLst>
                                  <p:childTnLst>
                                    <p:set>
                                      <p:cBhvr>
                                        <p:cTn id="35" dur="1" fill="hold">
                                          <p:stCondLst>
                                            <p:cond delay="0"/>
                                          </p:stCondLst>
                                        </p:cTn>
                                        <p:tgtEl>
                                          <p:spTgt spid="37892">
                                            <p:txEl>
                                              <p:pRg st="5" end="5"/>
                                            </p:txEl>
                                          </p:spTgt>
                                        </p:tgtEl>
                                        <p:attrNameLst>
                                          <p:attrName>style.visibility</p:attrName>
                                        </p:attrNameLst>
                                      </p:cBhvr>
                                      <p:to>
                                        <p:strVal val="visible"/>
                                      </p:to>
                                    </p:set>
                                    <p:animEffect transition="in" filter="randombar(horizontal)">
                                      <p:cBhvr>
                                        <p:cTn id="36"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6B254F16-D3B7-4785-84C6-AD151F920A5E}" type="slidenum">
              <a:rPr lang="ar-SA" sz="1400" smtClean="0">
                <a:solidFill>
                  <a:srgbClr val="1C1C1C"/>
                </a:solidFill>
              </a:rPr>
              <a:pPr eaLnBrk="1" hangingPunct="1"/>
              <a:t>16</a:t>
            </a:fld>
            <a:endParaRPr lang="en-US" sz="1400" smtClean="0">
              <a:solidFill>
                <a:srgbClr val="1C1C1C"/>
              </a:solidFill>
            </a:endParaRPr>
          </a:p>
        </p:txBody>
      </p:sp>
      <p:pic>
        <p:nvPicPr>
          <p:cNvPr id="30723"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6354" name="Rectangle 2"/>
          <p:cNvSpPr>
            <a:spLocks noGrp="1" noChangeArrowheads="1"/>
          </p:cNvSpPr>
          <p:nvPr>
            <p:ph type="ctrTitle"/>
          </p:nvPr>
        </p:nvSpPr>
        <p:spPr>
          <a:xfrm>
            <a:off x="722313" y="1268413"/>
            <a:ext cx="7772400" cy="1828800"/>
          </a:xfrm>
          <a:noFill/>
        </p:spPr>
        <p:txBody>
          <a:bodyPr/>
          <a:lstStyle/>
          <a:p>
            <a:pPr algn="ctr" eaLnBrk="1" hangingPunct="1"/>
            <a:r>
              <a:rPr lang="ar-SA" b="1" smtClean="0">
                <a:solidFill>
                  <a:srgbClr val="C00000"/>
                </a:solidFill>
                <a:cs typeface="PT Bold Heading" pitchFamily="2" charset="-78"/>
              </a:rPr>
              <a:t>أهمية العقيدة الإسلامية وآثارها</a:t>
            </a:r>
            <a:endParaRPr lang="en-US" b="1" smtClean="0">
              <a:solidFill>
                <a:srgbClr val="C00000"/>
              </a:solidFill>
              <a:cs typeface="PT Bold Heading" pitchFamily="2" charset="-78"/>
            </a:endParaRPr>
          </a:p>
        </p:txBody>
      </p:sp>
      <p:sp>
        <p:nvSpPr>
          <p:cNvPr id="356355" name="Rectangle 3"/>
          <p:cNvSpPr>
            <a:spLocks noGrp="1" noChangeArrowheads="1"/>
          </p:cNvSpPr>
          <p:nvPr>
            <p:ph type="subTitle" idx="1"/>
          </p:nvPr>
        </p:nvSpPr>
        <p:spPr>
          <a:xfrm>
            <a:off x="381000" y="3276600"/>
            <a:ext cx="8382000" cy="1752600"/>
          </a:xfrm>
          <a:noFill/>
        </p:spPr>
        <p:txBody>
          <a:bodyPr/>
          <a:lstStyle/>
          <a:p>
            <a:pPr eaLnBrk="1" hangingPunct="1"/>
            <a:r>
              <a:rPr lang="ar-SA" sz="4000" b="1" smtClean="0">
                <a:solidFill>
                  <a:srgbClr val="C00000"/>
                </a:solidFill>
                <a:cs typeface="PT Bold Heading" pitchFamily="2" charset="-78"/>
              </a:rPr>
              <a:t>الآثار على المجتمع</a:t>
            </a:r>
          </a:p>
        </p:txBody>
      </p:sp>
      <p:sp>
        <p:nvSpPr>
          <p:cNvPr id="30726" name="Rectangle 16"/>
          <p:cNvSpPr txBox="1">
            <a:spLocks noGrp="1" noChangeArrowheads="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0FF238DD-021A-4CF1-A696-E44E6DA2118F}" type="slidenum">
              <a:rPr lang="ar-SA" sz="1400">
                <a:solidFill>
                  <a:srgbClr val="1C1C1C"/>
                </a:solidFill>
              </a:rPr>
              <a:pPr rtl="0" eaLnBrk="1" fontAlgn="base" hangingPunct="1">
                <a:spcBef>
                  <a:spcPct val="0"/>
                </a:spcBef>
                <a:spcAft>
                  <a:spcPct val="0"/>
                </a:spcAft>
              </a:pPr>
              <a:t>16</a:t>
            </a:fld>
            <a:endParaRPr lang="en-US" sz="1400">
              <a:solidFill>
                <a:srgbClr val="1C1C1C"/>
              </a:solidFill>
            </a:endParaRPr>
          </a:p>
        </p:txBody>
      </p:sp>
    </p:spTree>
    <p:extLst>
      <p:ext uri="{BB962C8B-B14F-4D97-AF65-F5344CB8AC3E}">
        <p14:creationId xmlns:p14="http://schemas.microsoft.com/office/powerpoint/2010/main" val="2359008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6354"/>
                                        </p:tgtEl>
                                        <p:attrNameLst>
                                          <p:attrName>style.visibility</p:attrName>
                                        </p:attrNameLst>
                                      </p:cBhvr>
                                      <p:to>
                                        <p:strVal val="visible"/>
                                      </p:to>
                                    </p:set>
                                    <p:anim calcmode="lin" valueType="num">
                                      <p:cBhvr additive="base">
                                        <p:cTn id="7" dur="500" fill="hold"/>
                                        <p:tgtEl>
                                          <p:spTgt spid="356354"/>
                                        </p:tgtEl>
                                        <p:attrNameLst>
                                          <p:attrName>ppt_x</p:attrName>
                                        </p:attrNameLst>
                                      </p:cBhvr>
                                      <p:tavLst>
                                        <p:tav tm="0">
                                          <p:val>
                                            <p:strVal val="0-#ppt_w/2"/>
                                          </p:val>
                                        </p:tav>
                                        <p:tav tm="100000">
                                          <p:val>
                                            <p:strVal val="#ppt_x"/>
                                          </p:val>
                                        </p:tav>
                                      </p:tavLst>
                                    </p:anim>
                                    <p:anim calcmode="lin" valueType="num">
                                      <p:cBhvr additive="base">
                                        <p:cTn id="8" dur="500" fill="hold"/>
                                        <p:tgtEl>
                                          <p:spTgt spid="3563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6355">
                                            <p:txEl>
                                              <p:pRg st="0" end="0"/>
                                            </p:txEl>
                                          </p:spTgt>
                                        </p:tgtEl>
                                        <p:attrNameLst>
                                          <p:attrName>style.visibility</p:attrName>
                                        </p:attrNameLst>
                                      </p:cBhvr>
                                      <p:to>
                                        <p:strVal val="visible"/>
                                      </p:to>
                                    </p:set>
                                    <p:anim calcmode="lin" valueType="num">
                                      <p:cBhvr additive="base">
                                        <p:cTn id="13" dur="500" fill="hold"/>
                                        <p:tgtEl>
                                          <p:spTgt spid="3563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6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autoUpdateAnimBg="0"/>
      <p:bldP spid="356355" grpId="0" build="p" bldLvl="4"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F372E6FC-64AD-4A2B-84F7-330BC2D756F3}" type="slidenum">
              <a:rPr lang="ar-SA" sz="1400" smtClean="0">
                <a:solidFill>
                  <a:srgbClr val="000000"/>
                </a:solidFill>
              </a:rPr>
              <a:pPr eaLnBrk="1" hangingPunct="1"/>
              <a:t>17</a:t>
            </a:fld>
            <a:endParaRPr lang="en-US" sz="1400" smtClean="0">
              <a:solidFill>
                <a:srgbClr val="000000"/>
              </a:solidFill>
            </a:endParaRPr>
          </a:p>
        </p:txBody>
      </p:sp>
      <p:pic>
        <p:nvPicPr>
          <p:cNvPr id="31747"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0AB5B97F-F2C3-4C34-8903-27D8479E37D7}" type="slidenum">
              <a:rPr lang="ar-SA" sz="1400">
                <a:solidFill>
                  <a:srgbClr val="000000"/>
                </a:solidFill>
              </a:rPr>
              <a:pPr rtl="0" eaLnBrk="1" fontAlgn="base" hangingPunct="1">
                <a:spcBef>
                  <a:spcPct val="0"/>
                </a:spcBef>
                <a:spcAft>
                  <a:spcPct val="0"/>
                </a:spcAft>
              </a:pPr>
              <a:t>17</a:t>
            </a:fld>
            <a:endParaRPr lang="en-US" sz="1400">
              <a:solidFill>
                <a:srgbClr val="000000"/>
              </a:solidFill>
            </a:endParaRPr>
          </a:p>
        </p:txBody>
      </p:sp>
      <p:sp>
        <p:nvSpPr>
          <p:cNvPr id="357378" name="Rectangle 2"/>
          <p:cNvSpPr>
            <a:spLocks noChangeArrowheads="1"/>
          </p:cNvSpPr>
          <p:nvPr/>
        </p:nvSpPr>
        <p:spPr bwMode="auto">
          <a:xfrm>
            <a:off x="0" y="115888"/>
            <a:ext cx="9020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000" b="1">
                <a:solidFill>
                  <a:srgbClr val="951313"/>
                </a:solidFill>
                <a:cs typeface="PT Bold Heading" pitchFamily="2" charset="-78"/>
              </a:rPr>
              <a:t>أولاً ـ تحقيق الأخوة الإيمانية والتعارف الإنساني :</a:t>
            </a:r>
          </a:p>
        </p:txBody>
      </p:sp>
      <p:sp>
        <p:nvSpPr>
          <p:cNvPr id="357379" name="Rectangle 3"/>
          <p:cNvSpPr>
            <a:spLocks noChangeArrowheads="1"/>
          </p:cNvSpPr>
          <p:nvPr/>
        </p:nvSpPr>
        <p:spPr bwMode="auto">
          <a:xfrm>
            <a:off x="0" y="1341438"/>
            <a:ext cx="91440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300" b="1">
                <a:solidFill>
                  <a:srgbClr val="951313"/>
                </a:solidFill>
                <a:cs typeface="PT Bold Heading" pitchFamily="2" charset="-78"/>
              </a:rPr>
              <a:t>قال تعالى: </a:t>
            </a:r>
            <a:r>
              <a:rPr lang="ar-SA" sz="2300" b="1">
                <a:solidFill>
                  <a:srgbClr val="FFFFFF"/>
                </a:solidFill>
                <a:cs typeface="PT Bold Heading" pitchFamily="2" charset="-78"/>
              </a:rPr>
              <a:t>{إنما المؤمنون إخوة} .</a:t>
            </a:r>
          </a:p>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300" b="1">
                <a:solidFill>
                  <a:srgbClr val="951313"/>
                </a:solidFill>
                <a:cs typeface="PT Bold Heading" pitchFamily="2" charset="-78"/>
              </a:rPr>
              <a:t>قال تعالى:{</a:t>
            </a:r>
            <a:r>
              <a:rPr lang="ar-EG" sz="2300" b="1">
                <a:solidFill>
                  <a:srgbClr val="FFFFFF"/>
                </a:solidFill>
                <a:cs typeface="PT Bold Heading" pitchFamily="2" charset="-78"/>
              </a:rPr>
              <a:t>وَاعْتَصِمُوا بِحَبْلِ اللَّهِ جَمِيعاً وَلاَ تَفَرَّقُوا وَاذْكُرُوا نِعْمَتَ اللَّهِ عَلَيْكُمْ إِذْ كُنتُمْ أَعْدَاءً فَأَلَّفَ بَيْنَ قُلُوبِكُمْ فَأَصْبَحْتُم بِنِعْمَتِهِ إِخْوَاناً وَكُنتُمْ عَلَى شَفَا حُفْرَةٍ مِّنَ النَّارِ فَأَنقَذَكُم مِّنْهَا</a:t>
            </a:r>
            <a:r>
              <a:rPr lang="ar-SA" sz="2300" b="1">
                <a:solidFill>
                  <a:srgbClr val="FFFFFF"/>
                </a:solidFill>
                <a:cs typeface="PT Bold Heading" pitchFamily="2" charset="-78"/>
              </a:rPr>
              <a:t>}.</a:t>
            </a:r>
          </a:p>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300" b="1">
                <a:solidFill>
                  <a:srgbClr val="951313"/>
                </a:solidFill>
                <a:cs typeface="PT Bold Heading" pitchFamily="2" charset="-78"/>
              </a:rPr>
              <a:t>فالإيمان يشيع بين المؤمنين جوا من التراحم و التعاطف و التعاون </a:t>
            </a:r>
            <a:r>
              <a:rPr lang="ar-SA" sz="2300" b="1">
                <a:solidFill>
                  <a:srgbClr val="FFFFFF"/>
                </a:solidFill>
                <a:cs typeface="PT Bold Heading" pitchFamily="2" charset="-78"/>
              </a:rPr>
              <a:t>فعن ابن عمر أن رسول الله صلى الله عليه وسلم قال: " المسلم أخو المسلم ، لا يظلمه ولا يسلمه من كان في حاجة أخيه كان الله في حاجته، ومن فرج عن مسلم كربة فرج الله عنه بها كربة من كرب يوم القيامة ومن ستر مسلماً ستره الله يوم القيامة" ( متفق عليه ) .</a:t>
            </a:r>
          </a:p>
          <a:p>
            <a:pPr marL="342900" indent="-342900" algn="just" fontAlgn="base">
              <a:lnSpc>
                <a:spcPct val="120000"/>
              </a:lnSpc>
              <a:spcBef>
                <a:spcPct val="20000"/>
              </a:spcBef>
              <a:spcAft>
                <a:spcPct val="0"/>
              </a:spcAft>
              <a:buClr>
                <a:srgbClr val="3333CC"/>
              </a:buClr>
              <a:buSzPct val="60000"/>
              <a:buFont typeface="Wingdings" pitchFamily="2" charset="2"/>
              <a:buChar char="Ø"/>
            </a:pPr>
            <a:r>
              <a:rPr lang="ar-SA" sz="2300" b="1">
                <a:solidFill>
                  <a:srgbClr val="951313"/>
                </a:solidFill>
                <a:cs typeface="PT Bold Heading" pitchFamily="2" charset="-78"/>
              </a:rPr>
              <a:t>و تمام إيمان العبد وكماله متعلق بمحبة المؤمنين و محبة الخير لهم</a:t>
            </a:r>
            <a:r>
              <a:rPr lang="ar-SA" sz="2300" b="1">
                <a:solidFill>
                  <a:srgbClr val="FFFFFF"/>
                </a:solidFill>
                <a:cs typeface="PT Bold Heading" pitchFamily="2" charset="-78"/>
              </a:rPr>
              <a:t>. عن أنس رضي الله عنه عن النبي صلى الله عليه وسلم:«</a:t>
            </a:r>
            <a:r>
              <a:rPr lang="ar-JO" sz="2300" b="1">
                <a:solidFill>
                  <a:srgbClr val="FFFFFF"/>
                </a:solidFill>
                <a:cs typeface="PT Bold Heading" pitchFamily="2" charset="-78"/>
              </a:rPr>
              <a:t> </a:t>
            </a:r>
            <a:r>
              <a:rPr lang="ar-SA" sz="2300" b="1">
                <a:solidFill>
                  <a:srgbClr val="FFFFFF"/>
                </a:solidFill>
                <a:cs typeface="PT Bold Heading" pitchFamily="2" charset="-78"/>
              </a:rPr>
              <a:t>لا يؤمن أحدكم حتى يحب لأخيه ما يحب لنفسه" متفق عليه.</a:t>
            </a:r>
          </a:p>
        </p:txBody>
      </p:sp>
    </p:spTree>
    <p:extLst>
      <p:ext uri="{BB962C8B-B14F-4D97-AF65-F5344CB8AC3E}">
        <p14:creationId xmlns:p14="http://schemas.microsoft.com/office/powerpoint/2010/main" val="3074079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7378"/>
                                        </p:tgtEl>
                                        <p:attrNameLst>
                                          <p:attrName>style.visibility</p:attrName>
                                        </p:attrNameLst>
                                      </p:cBhvr>
                                      <p:to>
                                        <p:strVal val="visible"/>
                                      </p:to>
                                    </p:set>
                                    <p:anim calcmode="lin" valueType="num">
                                      <p:cBhvr additive="base">
                                        <p:cTn id="7" dur="500" fill="hold"/>
                                        <p:tgtEl>
                                          <p:spTgt spid="357378"/>
                                        </p:tgtEl>
                                        <p:attrNameLst>
                                          <p:attrName>ppt_x</p:attrName>
                                        </p:attrNameLst>
                                      </p:cBhvr>
                                      <p:tavLst>
                                        <p:tav tm="0">
                                          <p:val>
                                            <p:strVal val="0-#ppt_w/2"/>
                                          </p:val>
                                        </p:tav>
                                        <p:tav tm="100000">
                                          <p:val>
                                            <p:strVal val="#ppt_x"/>
                                          </p:val>
                                        </p:tav>
                                      </p:tavLst>
                                    </p:anim>
                                    <p:anim calcmode="lin" valueType="num">
                                      <p:cBhvr additive="base">
                                        <p:cTn id="8" dur="500" fill="hold"/>
                                        <p:tgtEl>
                                          <p:spTgt spid="3573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7379">
                                            <p:txEl>
                                              <p:pRg st="0" end="0"/>
                                            </p:txEl>
                                          </p:spTgt>
                                        </p:tgtEl>
                                        <p:attrNameLst>
                                          <p:attrName>style.visibility</p:attrName>
                                        </p:attrNameLst>
                                      </p:cBhvr>
                                      <p:to>
                                        <p:strVal val="visible"/>
                                      </p:to>
                                    </p:set>
                                    <p:anim calcmode="lin" valueType="num">
                                      <p:cBhvr additive="base">
                                        <p:cTn id="13" dur="500" fill="hold"/>
                                        <p:tgtEl>
                                          <p:spTgt spid="3573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73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7379">
                                            <p:txEl>
                                              <p:pRg st="1" end="1"/>
                                            </p:txEl>
                                          </p:spTgt>
                                        </p:tgtEl>
                                        <p:attrNameLst>
                                          <p:attrName>style.visibility</p:attrName>
                                        </p:attrNameLst>
                                      </p:cBhvr>
                                      <p:to>
                                        <p:strVal val="visible"/>
                                      </p:to>
                                    </p:set>
                                    <p:anim calcmode="lin" valueType="num">
                                      <p:cBhvr additive="base">
                                        <p:cTn id="19" dur="500" fill="hold"/>
                                        <p:tgtEl>
                                          <p:spTgt spid="35737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73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7379">
                                            <p:txEl>
                                              <p:pRg st="2" end="2"/>
                                            </p:txEl>
                                          </p:spTgt>
                                        </p:tgtEl>
                                        <p:attrNameLst>
                                          <p:attrName>style.visibility</p:attrName>
                                        </p:attrNameLst>
                                      </p:cBhvr>
                                      <p:to>
                                        <p:strVal val="visible"/>
                                      </p:to>
                                    </p:set>
                                    <p:anim calcmode="lin" valueType="num">
                                      <p:cBhvr additive="base">
                                        <p:cTn id="25" dur="500" fill="hold"/>
                                        <p:tgtEl>
                                          <p:spTgt spid="35737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73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7379">
                                            <p:txEl>
                                              <p:pRg st="3" end="3"/>
                                            </p:txEl>
                                          </p:spTgt>
                                        </p:tgtEl>
                                        <p:attrNameLst>
                                          <p:attrName>style.visibility</p:attrName>
                                        </p:attrNameLst>
                                      </p:cBhvr>
                                      <p:to>
                                        <p:strVal val="visible"/>
                                      </p:to>
                                    </p:set>
                                    <p:anim calcmode="lin" valueType="num">
                                      <p:cBhvr additive="base">
                                        <p:cTn id="31" dur="500" fill="hold"/>
                                        <p:tgtEl>
                                          <p:spTgt spid="35737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73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8" grpId="0" autoUpdateAnimBg="0"/>
      <p:bldP spid="3573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1C0950ED-2D29-4208-A608-2F64492A8D5B}" type="slidenum">
              <a:rPr lang="ar-SA" sz="1400" smtClean="0">
                <a:solidFill>
                  <a:srgbClr val="000000"/>
                </a:solidFill>
              </a:rPr>
              <a:pPr eaLnBrk="1" hangingPunct="1"/>
              <a:t>18</a:t>
            </a:fld>
            <a:endParaRPr lang="en-US" sz="1400" smtClean="0">
              <a:solidFill>
                <a:srgbClr val="000000"/>
              </a:solidFill>
            </a:endParaRPr>
          </a:p>
        </p:txBody>
      </p:sp>
      <p:pic>
        <p:nvPicPr>
          <p:cNvPr id="32771"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عنصر نائب لرقم الشريحة 5"/>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B1244946-88A0-4FF4-AB18-C7D1193CF829}" type="slidenum">
              <a:rPr lang="ar-SA" sz="1400">
                <a:solidFill>
                  <a:srgbClr val="000000"/>
                </a:solidFill>
              </a:rPr>
              <a:pPr rtl="0" eaLnBrk="1" fontAlgn="base" hangingPunct="1">
                <a:spcBef>
                  <a:spcPct val="0"/>
                </a:spcBef>
                <a:spcAft>
                  <a:spcPct val="0"/>
                </a:spcAft>
              </a:pPr>
              <a:t>18</a:t>
            </a:fld>
            <a:endParaRPr lang="en-US" sz="1400">
              <a:solidFill>
                <a:srgbClr val="000000"/>
              </a:solidFill>
            </a:endParaRPr>
          </a:p>
        </p:txBody>
      </p:sp>
      <p:sp>
        <p:nvSpPr>
          <p:cNvPr id="370692" name="Rectangle 4"/>
          <p:cNvSpPr>
            <a:spLocks noChangeArrowheads="1"/>
          </p:cNvSpPr>
          <p:nvPr/>
        </p:nvSpPr>
        <p:spPr bwMode="auto">
          <a:xfrm>
            <a:off x="0" y="115888"/>
            <a:ext cx="9020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000" b="1">
                <a:solidFill>
                  <a:srgbClr val="C00000"/>
                </a:solidFill>
                <a:cs typeface="PT Bold Heading" pitchFamily="2" charset="-78"/>
              </a:rPr>
              <a:t>أولاً ـ تحقيق الأخوة الإيمانية والتعارف الإنساني :</a:t>
            </a:r>
          </a:p>
        </p:txBody>
      </p:sp>
      <p:sp>
        <p:nvSpPr>
          <p:cNvPr id="370693" name="Rectangle 5"/>
          <p:cNvSpPr>
            <a:spLocks noChangeArrowheads="1"/>
          </p:cNvSpPr>
          <p:nvPr/>
        </p:nvSpPr>
        <p:spPr bwMode="auto">
          <a:xfrm>
            <a:off x="0" y="1341438"/>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lnSpc>
                <a:spcPct val="130000"/>
              </a:lnSpc>
              <a:spcBef>
                <a:spcPct val="20000"/>
              </a:spcBef>
              <a:spcAft>
                <a:spcPct val="0"/>
              </a:spcAft>
              <a:buClr>
                <a:srgbClr val="3333CC"/>
              </a:buClr>
              <a:buSzPct val="60000"/>
              <a:buFont typeface="Wingdings" pitchFamily="2" charset="2"/>
              <a:buChar char="Ø"/>
            </a:pPr>
            <a:r>
              <a:rPr lang="ar-SA" sz="2700" b="1">
                <a:solidFill>
                  <a:srgbClr val="C00000"/>
                </a:solidFill>
                <a:cs typeface="PT Bold Heading" pitchFamily="2" charset="-78"/>
              </a:rPr>
              <a:t>المؤاخاة بين المهاجرين والأنصار نموذج إيماني :</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700" b="1">
                <a:solidFill>
                  <a:srgbClr val="FFFFFF"/>
                </a:solidFill>
                <a:cs typeface="PT Bold Heading" pitchFamily="2" charset="-78"/>
              </a:rPr>
              <a:t>قال تعالى:{ </a:t>
            </a:r>
            <a:r>
              <a:rPr lang="ar-SA" sz="2700">
                <a:solidFill>
                  <a:srgbClr val="FFFFFF"/>
                </a:solidFill>
                <a:cs typeface="PT Bold Heading" pitchFamily="2" charset="-78"/>
              </a:rPr>
              <a:t>وَالَّذِينَ تَبَوَّأُوا الدَّارَ وَالْأِيمَانَ مِنْ قَبْلِهِمْ يُحِبُّونَ مَنْ هَاجَرَ إِلَيْهِمْ وَلا يَجِدُونَ فِي صُدُورِهِمْ حَاجَةً مِمَّا أُوتُوا وَيُؤْثِرُونَ عَلَى أَنْفُسِهِمْ وَلَوْ كَانَ بِهِمْ خَصَاصَةٌ وَمَنْ يُوقَ شُحَّ نَفْسِهِ فَأُولَئِكَ هُمُ الْمُفْلِحُونَ</a:t>
            </a:r>
            <a:r>
              <a:rPr lang="ar-SA" sz="2700" b="1">
                <a:solidFill>
                  <a:srgbClr val="FFFFFF"/>
                </a:solidFill>
                <a:cs typeface="PT Bold Heading" pitchFamily="2" charset="-78"/>
              </a:rPr>
              <a:t>}.</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700" b="1">
                <a:solidFill>
                  <a:srgbClr val="C00000"/>
                </a:solidFill>
                <a:cs typeface="PT Bold Heading" pitchFamily="2" charset="-78"/>
              </a:rPr>
              <a:t>الإيمان يدعو إلى التعارف الإنساني :</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700" b="1">
                <a:solidFill>
                  <a:srgbClr val="FFFFFF"/>
                </a:solidFill>
                <a:cs typeface="PT Bold Heading" pitchFamily="2" charset="-78"/>
              </a:rPr>
              <a:t>{</a:t>
            </a:r>
            <a:r>
              <a:rPr lang="ar-EG" sz="2700">
                <a:solidFill>
                  <a:srgbClr val="FFFFFF"/>
                </a:solidFill>
                <a:cs typeface="PT Bold Heading" pitchFamily="2" charset="-78"/>
              </a:rPr>
              <a:t>يَا أَيُّهَا النَّاسُ إِنَّا خَلَقْنَاكُم مِّن ذَكَرٍ وَأُنثَى وَجَعَلْنَاكُمْ شُعُوباً وَقَبَائِلَ لِتَعَارَفُوا</a:t>
            </a:r>
            <a:r>
              <a:rPr lang="ar-SA" sz="2700">
                <a:solidFill>
                  <a:srgbClr val="FFFFFF"/>
                </a:solidFill>
                <a:cs typeface="PT Bold Heading" pitchFamily="2" charset="-78"/>
              </a:rPr>
              <a:t>}.</a:t>
            </a:r>
          </a:p>
          <a:p>
            <a:pPr marL="342900" indent="-342900" algn="just" fontAlgn="base">
              <a:lnSpc>
                <a:spcPct val="130000"/>
              </a:lnSpc>
              <a:spcBef>
                <a:spcPct val="20000"/>
              </a:spcBef>
              <a:spcAft>
                <a:spcPct val="0"/>
              </a:spcAft>
              <a:buClr>
                <a:srgbClr val="3333CC"/>
              </a:buClr>
              <a:buSzPct val="60000"/>
              <a:buFont typeface="Wingdings" pitchFamily="2" charset="2"/>
              <a:buNone/>
            </a:pPr>
            <a:r>
              <a:rPr lang="ar-SA" sz="2700">
                <a:solidFill>
                  <a:srgbClr val="FFFFFF"/>
                </a:solidFill>
                <a:cs typeface="PT Bold Heading" pitchFamily="2" charset="-78"/>
              </a:rPr>
              <a:t>{</a:t>
            </a:r>
            <a:r>
              <a:rPr lang="ar-EG" sz="2700">
                <a:solidFill>
                  <a:srgbClr val="FFFFFF"/>
                </a:solidFill>
                <a:cs typeface="PT Bold Heading" pitchFamily="2" charset="-78"/>
              </a:rPr>
              <a:t>يَا أَيُّهَا النَّاسُ اتَّقُوا رَبَّكُمُ الَّذِي خَلَقَكُم مِّن نَّفْسٍ وَاحِدَةٍ وَخَلَقَ مِنْهَا زَوْجَهَا وَبَثَّ مِنْهُمَا رِجَالاً كَثِيراً وَنِسَاءً</a:t>
            </a:r>
            <a:r>
              <a:rPr lang="en-US" sz="2700" b="1">
                <a:solidFill>
                  <a:srgbClr val="FFFFFF"/>
                </a:solidFill>
                <a:cs typeface="PT Bold Heading" pitchFamily="2" charset="-78"/>
              </a:rPr>
              <a:t> </a:t>
            </a:r>
            <a:r>
              <a:rPr lang="ar-SA" sz="2700" b="1">
                <a:solidFill>
                  <a:srgbClr val="FFFFFF"/>
                </a:solidFill>
                <a:cs typeface="PT Bold Heading" pitchFamily="2" charset="-78"/>
              </a:rPr>
              <a:t>}</a:t>
            </a:r>
          </a:p>
        </p:txBody>
      </p:sp>
    </p:spTree>
    <p:extLst>
      <p:ext uri="{BB962C8B-B14F-4D97-AF65-F5344CB8AC3E}">
        <p14:creationId xmlns:p14="http://schemas.microsoft.com/office/powerpoint/2010/main" val="3354445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70692"/>
                                        </p:tgtEl>
                                        <p:attrNameLst>
                                          <p:attrName>style.visibility</p:attrName>
                                        </p:attrNameLst>
                                      </p:cBhvr>
                                      <p:to>
                                        <p:strVal val="visible"/>
                                      </p:to>
                                    </p:set>
                                    <p:anim calcmode="lin" valueType="num">
                                      <p:cBhvr additive="base">
                                        <p:cTn id="7" dur="500" fill="hold"/>
                                        <p:tgtEl>
                                          <p:spTgt spid="370692"/>
                                        </p:tgtEl>
                                        <p:attrNameLst>
                                          <p:attrName>ppt_x</p:attrName>
                                        </p:attrNameLst>
                                      </p:cBhvr>
                                      <p:tavLst>
                                        <p:tav tm="0">
                                          <p:val>
                                            <p:strVal val="0-#ppt_w/2"/>
                                          </p:val>
                                        </p:tav>
                                        <p:tav tm="100000">
                                          <p:val>
                                            <p:strVal val="#ppt_x"/>
                                          </p:val>
                                        </p:tav>
                                      </p:tavLst>
                                    </p:anim>
                                    <p:anim calcmode="lin" valueType="num">
                                      <p:cBhvr additive="base">
                                        <p:cTn id="8" dur="500" fill="hold"/>
                                        <p:tgtEl>
                                          <p:spTgt spid="3706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0693">
                                            <p:txEl>
                                              <p:pRg st="0" end="0"/>
                                            </p:txEl>
                                          </p:spTgt>
                                        </p:tgtEl>
                                        <p:attrNameLst>
                                          <p:attrName>style.visibility</p:attrName>
                                        </p:attrNameLst>
                                      </p:cBhvr>
                                      <p:to>
                                        <p:strVal val="visible"/>
                                      </p:to>
                                    </p:set>
                                    <p:anim calcmode="lin" valueType="num">
                                      <p:cBhvr additive="base">
                                        <p:cTn id="13" dur="500" fill="hold"/>
                                        <p:tgtEl>
                                          <p:spTgt spid="37069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06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0693">
                                            <p:txEl>
                                              <p:pRg st="1" end="1"/>
                                            </p:txEl>
                                          </p:spTgt>
                                        </p:tgtEl>
                                        <p:attrNameLst>
                                          <p:attrName>style.visibility</p:attrName>
                                        </p:attrNameLst>
                                      </p:cBhvr>
                                      <p:to>
                                        <p:strVal val="visible"/>
                                      </p:to>
                                    </p:set>
                                    <p:anim calcmode="lin" valueType="num">
                                      <p:cBhvr additive="base">
                                        <p:cTn id="19" dur="500" fill="hold"/>
                                        <p:tgtEl>
                                          <p:spTgt spid="37069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06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0693">
                                            <p:txEl>
                                              <p:pRg st="2" end="2"/>
                                            </p:txEl>
                                          </p:spTgt>
                                        </p:tgtEl>
                                        <p:attrNameLst>
                                          <p:attrName>style.visibility</p:attrName>
                                        </p:attrNameLst>
                                      </p:cBhvr>
                                      <p:to>
                                        <p:strVal val="visible"/>
                                      </p:to>
                                    </p:set>
                                    <p:anim calcmode="lin" valueType="num">
                                      <p:cBhvr additive="base">
                                        <p:cTn id="25" dur="500" fill="hold"/>
                                        <p:tgtEl>
                                          <p:spTgt spid="37069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06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0693">
                                            <p:txEl>
                                              <p:pRg st="3" end="3"/>
                                            </p:txEl>
                                          </p:spTgt>
                                        </p:tgtEl>
                                        <p:attrNameLst>
                                          <p:attrName>style.visibility</p:attrName>
                                        </p:attrNameLst>
                                      </p:cBhvr>
                                      <p:to>
                                        <p:strVal val="visible"/>
                                      </p:to>
                                    </p:set>
                                    <p:anim calcmode="lin" valueType="num">
                                      <p:cBhvr additive="base">
                                        <p:cTn id="31" dur="500" fill="hold"/>
                                        <p:tgtEl>
                                          <p:spTgt spid="37069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069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0693">
                                            <p:txEl>
                                              <p:pRg st="4" end="4"/>
                                            </p:txEl>
                                          </p:spTgt>
                                        </p:tgtEl>
                                        <p:attrNameLst>
                                          <p:attrName>style.visibility</p:attrName>
                                        </p:attrNameLst>
                                      </p:cBhvr>
                                      <p:to>
                                        <p:strVal val="visible"/>
                                      </p:to>
                                    </p:set>
                                    <p:anim calcmode="lin" valueType="num">
                                      <p:cBhvr additive="base">
                                        <p:cTn id="37" dur="500" fill="hold"/>
                                        <p:tgtEl>
                                          <p:spTgt spid="37069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069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2" grpId="0" autoUpdateAnimBg="0"/>
      <p:bldP spid="37069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D2C67B49-E0E8-482F-8D4F-9FEC211AE53D}" type="slidenum">
              <a:rPr lang="ar-SA" sz="1400" smtClean="0">
                <a:solidFill>
                  <a:srgbClr val="000000"/>
                </a:solidFill>
              </a:rPr>
              <a:pPr eaLnBrk="1" hangingPunct="1"/>
              <a:t>19</a:t>
            </a:fld>
            <a:endParaRPr lang="en-US" sz="1400" smtClean="0">
              <a:solidFill>
                <a:srgbClr val="000000"/>
              </a:solidFill>
            </a:endParaRPr>
          </a:p>
        </p:txBody>
      </p:sp>
      <p:pic>
        <p:nvPicPr>
          <p:cNvPr id="33795"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F51BCDF8-2014-4749-84FC-A7326AAC6941}" type="slidenum">
              <a:rPr lang="ar-SA" sz="1400">
                <a:solidFill>
                  <a:srgbClr val="000000"/>
                </a:solidFill>
              </a:rPr>
              <a:pPr rtl="0" eaLnBrk="1" fontAlgn="base" hangingPunct="1">
                <a:spcBef>
                  <a:spcPct val="0"/>
                </a:spcBef>
                <a:spcAft>
                  <a:spcPct val="0"/>
                </a:spcAft>
              </a:pPr>
              <a:t>19</a:t>
            </a:fld>
            <a:endParaRPr lang="en-US" sz="1400">
              <a:solidFill>
                <a:srgbClr val="000000"/>
              </a:solidFill>
            </a:endParaRPr>
          </a:p>
        </p:txBody>
      </p:sp>
      <p:sp>
        <p:nvSpPr>
          <p:cNvPr id="360450" name="Rectangle 2"/>
          <p:cNvSpPr>
            <a:spLocks noChangeArrowheads="1"/>
          </p:cNvSpPr>
          <p:nvPr/>
        </p:nvSpPr>
        <p:spPr bwMode="auto">
          <a:xfrm>
            <a:off x="1116013" y="0"/>
            <a:ext cx="779303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C00000"/>
                </a:solidFill>
                <a:cs typeface="PT Bold Heading" pitchFamily="2" charset="-78"/>
              </a:rPr>
              <a:t>ثانياً ـ الانضباط السلوكي والأمني:</a:t>
            </a:r>
          </a:p>
        </p:txBody>
      </p:sp>
      <p:sp>
        <p:nvSpPr>
          <p:cNvPr id="360451" name="Rectangle 3"/>
          <p:cNvSpPr>
            <a:spLocks noChangeArrowheads="1"/>
          </p:cNvSpPr>
          <p:nvPr/>
        </p:nvSpPr>
        <p:spPr bwMode="auto">
          <a:xfrm>
            <a:off x="0" y="765175"/>
            <a:ext cx="9144000"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lnSpc>
                <a:spcPct val="150000"/>
              </a:lnSpc>
              <a:spcBef>
                <a:spcPct val="20000"/>
              </a:spcBef>
              <a:spcAft>
                <a:spcPct val="0"/>
              </a:spcAft>
              <a:buClr>
                <a:srgbClr val="3333CC"/>
              </a:buClr>
              <a:buSzPct val="60000"/>
              <a:buFont typeface="Wingdings" pitchFamily="2" charset="2"/>
              <a:buChar char="Ø"/>
            </a:pPr>
            <a:r>
              <a:rPr lang="ar-SA" sz="2600" b="1">
                <a:solidFill>
                  <a:srgbClr val="FFFFFF"/>
                </a:solidFill>
                <a:cs typeface="PT Bold Heading" pitchFamily="2" charset="-78"/>
              </a:rPr>
              <a:t>والعقيدة تؤدي إلى ذلك من خلال:</a:t>
            </a:r>
          </a:p>
          <a:p>
            <a:pPr marL="457200" indent="-457200" fontAlgn="base">
              <a:lnSpc>
                <a:spcPct val="150000"/>
              </a:lnSpc>
              <a:spcBef>
                <a:spcPct val="0"/>
              </a:spcBef>
              <a:spcAft>
                <a:spcPct val="0"/>
              </a:spcAft>
              <a:buClr>
                <a:srgbClr val="FF0000"/>
              </a:buClr>
              <a:buFontTx/>
              <a:buAutoNum type="arabicPeriod"/>
            </a:pPr>
            <a:r>
              <a:rPr lang="ar-SA" sz="2600" b="1">
                <a:solidFill>
                  <a:srgbClr val="C00000"/>
                </a:solidFill>
                <a:cs typeface="PT Bold Heading" pitchFamily="2" charset="-78"/>
              </a:rPr>
              <a:t>ربط أفعال العبد بالإيمان: </a:t>
            </a:r>
            <a:endParaRPr lang="ar-JO" sz="2600" b="1">
              <a:solidFill>
                <a:srgbClr val="C00000"/>
              </a:solidFill>
              <a:cs typeface="PT Bold Heading" pitchFamily="2" charset="-78"/>
            </a:endParaRPr>
          </a:p>
          <a:p>
            <a:pPr marL="457200" indent="-457200" fontAlgn="base">
              <a:lnSpc>
                <a:spcPct val="150000"/>
              </a:lnSpc>
              <a:spcBef>
                <a:spcPct val="0"/>
              </a:spcBef>
              <a:spcAft>
                <a:spcPct val="0"/>
              </a:spcAft>
              <a:buClr>
                <a:srgbClr val="FF0000"/>
              </a:buClr>
              <a:buFontTx/>
              <a:buAutoNum type="arabicPeriod"/>
            </a:pPr>
            <a:r>
              <a:rPr lang="ar-SA" sz="2600" b="1">
                <a:solidFill>
                  <a:srgbClr val="FFFFFF"/>
                </a:solidFill>
                <a:cs typeface="PT Bold Heading" pitchFamily="2" charset="-78"/>
              </a:rPr>
              <a:t>(</a:t>
            </a:r>
            <a:r>
              <a:rPr lang="ar-SA" sz="2600">
                <a:solidFill>
                  <a:srgbClr val="FFFFFF"/>
                </a:solidFill>
                <a:cs typeface="PT Bold Heading" pitchFamily="2" charset="-78"/>
              </a:rPr>
              <a:t>1-فالعمل جزء من الإيمان.</a:t>
            </a:r>
          </a:p>
          <a:p>
            <a:pPr marL="457200" indent="-457200" fontAlgn="base">
              <a:lnSpc>
                <a:spcPct val="150000"/>
              </a:lnSpc>
              <a:spcBef>
                <a:spcPct val="0"/>
              </a:spcBef>
              <a:spcAft>
                <a:spcPct val="0"/>
              </a:spcAft>
            </a:pPr>
            <a:r>
              <a:rPr lang="ar-JO" sz="2600">
                <a:solidFill>
                  <a:srgbClr val="FFFFFF"/>
                </a:solidFill>
                <a:cs typeface="PT Bold Heading" pitchFamily="2" charset="-78"/>
              </a:rPr>
              <a:t>      </a:t>
            </a:r>
            <a:r>
              <a:rPr lang="ar-SA" sz="2600">
                <a:solidFill>
                  <a:srgbClr val="FFFFFF"/>
                </a:solidFill>
                <a:cs typeface="PT Bold Heading" pitchFamily="2" charset="-78"/>
              </a:rPr>
              <a:t>2-العمل الصالح يزيد الإيمان, والمعاصي تضعفه.)</a:t>
            </a:r>
          </a:p>
          <a:p>
            <a:pPr marL="457200" indent="-457200" fontAlgn="base">
              <a:lnSpc>
                <a:spcPct val="150000"/>
              </a:lnSpc>
              <a:spcBef>
                <a:spcPct val="0"/>
              </a:spcBef>
              <a:spcAft>
                <a:spcPct val="0"/>
              </a:spcAft>
              <a:buClr>
                <a:srgbClr val="FF0000"/>
              </a:buClr>
              <a:buFontTx/>
              <a:buAutoNum type="arabicPeriod" startAt="2"/>
            </a:pPr>
            <a:r>
              <a:rPr lang="ar-SA" sz="2600" b="1">
                <a:solidFill>
                  <a:srgbClr val="C00000"/>
                </a:solidFill>
                <a:cs typeface="PT Bold Heading" pitchFamily="2" charset="-78"/>
              </a:rPr>
              <a:t>الإيمان هو الضمير الحي في نفس العبد</a:t>
            </a:r>
            <a:r>
              <a:rPr lang="ar-SA" sz="2600">
                <a:solidFill>
                  <a:srgbClr val="C00000"/>
                </a:solidFill>
                <a:cs typeface="PT Bold Heading" pitchFamily="2" charset="-78"/>
              </a:rPr>
              <a:t> : </a:t>
            </a:r>
            <a:r>
              <a:rPr lang="ar-SA" sz="2600">
                <a:solidFill>
                  <a:srgbClr val="FFFFFF"/>
                </a:solidFill>
                <a:cs typeface="PT Bold Heading" pitchFamily="2" charset="-78"/>
              </a:rPr>
              <a:t>فيمنعه من ارتكاب المحارم, و يقوي دافعه لعمل الخير وإن كان غير واجب عليه. (قصة أصحاب الغار)</a:t>
            </a:r>
          </a:p>
          <a:p>
            <a:pPr marL="457200" indent="-457200" fontAlgn="base">
              <a:lnSpc>
                <a:spcPct val="150000"/>
              </a:lnSpc>
              <a:spcBef>
                <a:spcPct val="0"/>
              </a:spcBef>
              <a:spcAft>
                <a:spcPct val="0"/>
              </a:spcAft>
              <a:buClr>
                <a:srgbClr val="FF0000"/>
              </a:buClr>
              <a:buFontTx/>
              <a:buAutoNum type="arabicPeriod" startAt="2"/>
            </a:pPr>
            <a:r>
              <a:rPr lang="ar-SA" sz="2500" b="1">
                <a:solidFill>
                  <a:srgbClr val="FFFFFF"/>
                </a:solidFill>
                <a:cs typeface="PT Bold Heading" pitchFamily="2" charset="-78"/>
              </a:rPr>
              <a:t>عقيدة الإيمان باليوم الآخر تجعل في قلب العبد خوفا من الحساب و</a:t>
            </a:r>
            <a:r>
              <a:rPr lang="ar-JO" sz="2500" b="1">
                <a:solidFill>
                  <a:srgbClr val="FFFFFF"/>
                </a:solidFill>
                <a:cs typeface="PT Bold Heading" pitchFamily="2" charset="-78"/>
              </a:rPr>
              <a:t>ا</a:t>
            </a:r>
            <a:r>
              <a:rPr lang="ar-SA" sz="2500" b="1">
                <a:solidFill>
                  <a:srgbClr val="FFFFFF"/>
                </a:solidFill>
                <a:cs typeface="PT Bold Heading" pitchFamily="2" charset="-78"/>
              </a:rPr>
              <a:t>لجزاء.</a:t>
            </a:r>
          </a:p>
          <a:p>
            <a:pPr marL="457200" indent="-457200" fontAlgn="base">
              <a:lnSpc>
                <a:spcPct val="150000"/>
              </a:lnSpc>
              <a:spcBef>
                <a:spcPct val="0"/>
              </a:spcBef>
              <a:spcAft>
                <a:spcPct val="0"/>
              </a:spcAft>
              <a:buClr>
                <a:srgbClr val="FF0000"/>
              </a:buClr>
              <a:buFontTx/>
              <a:buAutoNum type="arabicPeriod" startAt="2"/>
            </a:pPr>
            <a:r>
              <a:rPr lang="ar-SA" sz="2600" b="1">
                <a:solidFill>
                  <a:srgbClr val="C00000"/>
                </a:solidFill>
                <a:cs typeface="PT Bold Heading" pitchFamily="2" charset="-78"/>
              </a:rPr>
              <a:t>ارتباط الأحكام الأخروية بالجزاء الدنيوي:</a:t>
            </a:r>
            <a:r>
              <a:rPr lang="ar-SA" sz="2600">
                <a:solidFill>
                  <a:srgbClr val="C00000"/>
                </a:solidFill>
                <a:cs typeface="PT Bold Heading" pitchFamily="2" charset="-78"/>
              </a:rPr>
              <a:t> </a:t>
            </a:r>
            <a:r>
              <a:rPr lang="ar-SA" sz="2600">
                <a:solidFill>
                  <a:srgbClr val="FFFFFF"/>
                </a:solidFill>
                <a:cs typeface="PT Bold Heading" pitchFamily="2" charset="-78"/>
              </a:rPr>
              <a:t>بحيث إذا عوقب في الدنيا على خطأه لم يعاقب في الآخرة, و إن أفلت من عقوبة الدنيا فلن يفلت من عقوبة الآخرة.</a:t>
            </a:r>
          </a:p>
        </p:txBody>
      </p:sp>
    </p:spTree>
    <p:extLst>
      <p:ext uri="{BB962C8B-B14F-4D97-AF65-F5344CB8AC3E}">
        <p14:creationId xmlns:p14="http://schemas.microsoft.com/office/powerpoint/2010/main" val="788366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0450"/>
                                        </p:tgtEl>
                                        <p:attrNameLst>
                                          <p:attrName>style.visibility</p:attrName>
                                        </p:attrNameLst>
                                      </p:cBhvr>
                                      <p:to>
                                        <p:strVal val="visible"/>
                                      </p:to>
                                    </p:set>
                                    <p:anim calcmode="lin" valueType="num">
                                      <p:cBhvr additive="base">
                                        <p:cTn id="7" dur="500" fill="hold"/>
                                        <p:tgtEl>
                                          <p:spTgt spid="360450"/>
                                        </p:tgtEl>
                                        <p:attrNameLst>
                                          <p:attrName>ppt_x</p:attrName>
                                        </p:attrNameLst>
                                      </p:cBhvr>
                                      <p:tavLst>
                                        <p:tav tm="0">
                                          <p:val>
                                            <p:strVal val="0-#ppt_w/2"/>
                                          </p:val>
                                        </p:tav>
                                        <p:tav tm="100000">
                                          <p:val>
                                            <p:strVal val="#ppt_x"/>
                                          </p:val>
                                        </p:tav>
                                      </p:tavLst>
                                    </p:anim>
                                    <p:anim calcmode="lin" valueType="num">
                                      <p:cBhvr additive="base">
                                        <p:cTn id="8" dur="500" fill="hold"/>
                                        <p:tgtEl>
                                          <p:spTgt spid="3604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0451">
                                            <p:txEl>
                                              <p:pRg st="0" end="0"/>
                                            </p:txEl>
                                          </p:spTgt>
                                        </p:tgtEl>
                                        <p:attrNameLst>
                                          <p:attrName>style.visibility</p:attrName>
                                        </p:attrNameLst>
                                      </p:cBhvr>
                                      <p:to>
                                        <p:strVal val="visible"/>
                                      </p:to>
                                    </p:set>
                                    <p:anim calcmode="lin" valueType="num">
                                      <p:cBhvr additive="base">
                                        <p:cTn id="13" dur="500" fill="hold"/>
                                        <p:tgtEl>
                                          <p:spTgt spid="3604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0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0451">
                                            <p:txEl>
                                              <p:pRg st="1" end="1"/>
                                            </p:txEl>
                                          </p:spTgt>
                                        </p:tgtEl>
                                        <p:attrNameLst>
                                          <p:attrName>style.visibility</p:attrName>
                                        </p:attrNameLst>
                                      </p:cBhvr>
                                      <p:to>
                                        <p:strVal val="visible"/>
                                      </p:to>
                                    </p:set>
                                    <p:anim calcmode="lin" valueType="num">
                                      <p:cBhvr additive="base">
                                        <p:cTn id="19" dur="500" fill="hold"/>
                                        <p:tgtEl>
                                          <p:spTgt spid="36045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0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0451">
                                            <p:txEl>
                                              <p:pRg st="2" end="2"/>
                                            </p:txEl>
                                          </p:spTgt>
                                        </p:tgtEl>
                                        <p:attrNameLst>
                                          <p:attrName>style.visibility</p:attrName>
                                        </p:attrNameLst>
                                      </p:cBhvr>
                                      <p:to>
                                        <p:strVal val="visible"/>
                                      </p:to>
                                    </p:set>
                                    <p:anim calcmode="lin" valueType="num">
                                      <p:cBhvr additive="base">
                                        <p:cTn id="25" dur="500" fill="hold"/>
                                        <p:tgtEl>
                                          <p:spTgt spid="36045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0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0451">
                                            <p:txEl>
                                              <p:pRg st="3" end="3"/>
                                            </p:txEl>
                                          </p:spTgt>
                                        </p:tgtEl>
                                        <p:attrNameLst>
                                          <p:attrName>style.visibility</p:attrName>
                                        </p:attrNameLst>
                                      </p:cBhvr>
                                      <p:to>
                                        <p:strVal val="visible"/>
                                      </p:to>
                                    </p:set>
                                    <p:anim calcmode="lin" valueType="num">
                                      <p:cBhvr additive="base">
                                        <p:cTn id="31" dur="500" fill="hold"/>
                                        <p:tgtEl>
                                          <p:spTgt spid="36045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0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0451">
                                            <p:txEl>
                                              <p:pRg st="4" end="4"/>
                                            </p:txEl>
                                          </p:spTgt>
                                        </p:tgtEl>
                                        <p:attrNameLst>
                                          <p:attrName>style.visibility</p:attrName>
                                        </p:attrNameLst>
                                      </p:cBhvr>
                                      <p:to>
                                        <p:strVal val="visible"/>
                                      </p:to>
                                    </p:set>
                                    <p:anim calcmode="lin" valueType="num">
                                      <p:cBhvr additive="base">
                                        <p:cTn id="37" dur="500" fill="hold"/>
                                        <p:tgtEl>
                                          <p:spTgt spid="36045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04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0451">
                                            <p:txEl>
                                              <p:pRg st="5" end="5"/>
                                            </p:txEl>
                                          </p:spTgt>
                                        </p:tgtEl>
                                        <p:attrNameLst>
                                          <p:attrName>style.visibility</p:attrName>
                                        </p:attrNameLst>
                                      </p:cBhvr>
                                      <p:to>
                                        <p:strVal val="visible"/>
                                      </p:to>
                                    </p:set>
                                    <p:anim calcmode="lin" valueType="num">
                                      <p:cBhvr additive="base">
                                        <p:cTn id="43" dur="500" fill="hold"/>
                                        <p:tgtEl>
                                          <p:spTgt spid="360451">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604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60451">
                                            <p:txEl>
                                              <p:pRg st="6" end="6"/>
                                            </p:txEl>
                                          </p:spTgt>
                                        </p:tgtEl>
                                        <p:attrNameLst>
                                          <p:attrName>style.visibility</p:attrName>
                                        </p:attrNameLst>
                                      </p:cBhvr>
                                      <p:to>
                                        <p:strVal val="visible"/>
                                      </p:to>
                                    </p:set>
                                    <p:anim calcmode="lin" valueType="num">
                                      <p:cBhvr additive="base">
                                        <p:cTn id="49" dur="500" fill="hold"/>
                                        <p:tgtEl>
                                          <p:spTgt spid="360451">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604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autoUpdateAnimBg="0"/>
      <p:bldP spid="3604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A5503C46-326A-4F33-9AFA-A0E105E9D008}" type="slidenum">
              <a:rPr lang="ar-SA" sz="1400" smtClean="0">
                <a:solidFill>
                  <a:srgbClr val="000000"/>
                </a:solidFill>
              </a:rPr>
              <a:pPr eaLnBrk="1" hangingPunct="1"/>
              <a:t>2</a:t>
            </a:fld>
            <a:endParaRPr lang="en-US" sz="1400" smtClean="0">
              <a:solidFill>
                <a:srgbClr val="000000"/>
              </a:solidFill>
            </a:endParaRPr>
          </a:p>
        </p:txBody>
      </p:sp>
      <p:pic>
        <p:nvPicPr>
          <p:cNvPr id="16387"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4645967F-9FDD-4F8D-AA46-CF9CB79F466C}" type="slidenum">
              <a:rPr lang="ar-SA" sz="1400">
                <a:solidFill>
                  <a:srgbClr val="000000"/>
                </a:solidFill>
              </a:rPr>
              <a:pPr rtl="0" eaLnBrk="1" fontAlgn="base" hangingPunct="1">
                <a:spcBef>
                  <a:spcPct val="0"/>
                </a:spcBef>
                <a:spcAft>
                  <a:spcPct val="0"/>
                </a:spcAft>
              </a:pPr>
              <a:t>2</a:t>
            </a:fld>
            <a:endParaRPr lang="en-US" sz="1400">
              <a:solidFill>
                <a:srgbClr val="000000"/>
              </a:solidFill>
            </a:endParaRPr>
          </a:p>
        </p:txBody>
      </p:sp>
      <p:sp>
        <p:nvSpPr>
          <p:cNvPr id="111618" name="Rectangle 2"/>
          <p:cNvSpPr>
            <a:spLocks noChangeArrowheads="1"/>
          </p:cNvSpPr>
          <p:nvPr/>
        </p:nvSpPr>
        <p:spPr bwMode="auto">
          <a:xfrm>
            <a:off x="1042988" y="0"/>
            <a:ext cx="7793037"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0"/>
              </a:spcBef>
              <a:spcAft>
                <a:spcPct val="0"/>
              </a:spcAft>
            </a:pPr>
            <a:r>
              <a:rPr lang="ar-SA" sz="4400" b="1">
                <a:solidFill>
                  <a:srgbClr val="333399"/>
                </a:solidFill>
                <a:cs typeface="Traditional Arabic" pitchFamily="2" charset="-78"/>
              </a:rPr>
              <a:t> </a:t>
            </a:r>
            <a:r>
              <a:rPr lang="ar-SA" sz="4400" b="1">
                <a:solidFill>
                  <a:srgbClr val="C00000"/>
                </a:solidFill>
                <a:cs typeface="PT Bold Heading" pitchFamily="2" charset="-78"/>
              </a:rPr>
              <a:t>عقيدة ثابتة  (ربانية): </a:t>
            </a:r>
          </a:p>
        </p:txBody>
      </p:sp>
      <p:sp>
        <p:nvSpPr>
          <p:cNvPr id="111619" name="Rectangle 3"/>
          <p:cNvSpPr>
            <a:spLocks noChangeArrowheads="1"/>
          </p:cNvSpPr>
          <p:nvPr/>
        </p:nvSpPr>
        <p:spPr bwMode="auto">
          <a:xfrm>
            <a:off x="0" y="1341438"/>
            <a:ext cx="9144000" cy="544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spcBef>
                <a:spcPct val="20000"/>
              </a:spcBef>
              <a:spcAft>
                <a:spcPct val="0"/>
              </a:spcAft>
              <a:buClr>
                <a:srgbClr val="3333CC"/>
              </a:buClr>
              <a:buSzPct val="60000"/>
              <a:buFont typeface="Wingdings" pitchFamily="2" charset="2"/>
              <a:buNone/>
            </a:pPr>
            <a:r>
              <a:rPr lang="ar-SA" sz="3200" b="1">
                <a:solidFill>
                  <a:srgbClr val="000000"/>
                </a:solidFill>
                <a:cs typeface="Traditional Arabic" pitchFamily="2" charset="-78"/>
              </a:rPr>
              <a:t>     </a:t>
            </a:r>
            <a:r>
              <a:rPr lang="ar-JO" sz="3600" b="1">
                <a:solidFill>
                  <a:srgbClr val="FFFFFF"/>
                </a:solidFill>
                <a:cs typeface="PT Bold Heading" pitchFamily="2" charset="-78"/>
              </a:rPr>
              <a:t>-</a:t>
            </a:r>
            <a:r>
              <a:rPr lang="ar-JO" sz="3200" b="1">
                <a:solidFill>
                  <a:srgbClr val="000000"/>
                </a:solidFill>
                <a:cs typeface="Traditional Arabic" pitchFamily="2" charset="-78"/>
              </a:rPr>
              <a:t> </a:t>
            </a:r>
            <a:r>
              <a:rPr lang="ar-SA" sz="2800">
                <a:solidFill>
                  <a:srgbClr val="FFFFFF"/>
                </a:solidFill>
                <a:cs typeface="PT Bold Heading" pitchFamily="2" charset="-78"/>
              </a:rPr>
              <a:t>عقيدة ثابتة لا تقبل الزيادة ولا النقصان ولا التحريف ولا التبديل</a:t>
            </a:r>
            <a:r>
              <a:rPr lang="ar-JO" sz="2800">
                <a:solidFill>
                  <a:srgbClr val="FFFFFF"/>
                </a:solidFill>
                <a:cs typeface="PT Bold Heading" pitchFamily="2" charset="-78"/>
              </a:rPr>
              <a:t>، </a:t>
            </a:r>
            <a:r>
              <a:rPr lang="ar-SA" sz="2800">
                <a:solidFill>
                  <a:srgbClr val="FFFFFF"/>
                </a:solidFill>
                <a:cs typeface="PT Bold Heading" pitchFamily="2" charset="-78"/>
              </a:rPr>
              <a:t> لأنها عقيدة ربانية، تستمد أصولها من الكتاب والسنة.</a:t>
            </a:r>
          </a:p>
          <a:p>
            <a:pPr marL="457200" indent="-457200" algn="just" fontAlgn="base">
              <a:spcBef>
                <a:spcPct val="20000"/>
              </a:spcBef>
              <a:spcAft>
                <a:spcPct val="0"/>
              </a:spcAft>
              <a:buClr>
                <a:srgbClr val="3333CC"/>
              </a:buClr>
              <a:buSzPct val="60000"/>
              <a:buFont typeface="Wingdings" pitchFamily="2" charset="2"/>
              <a:buNone/>
            </a:pPr>
            <a:r>
              <a:rPr lang="ar-SA" sz="2800">
                <a:solidFill>
                  <a:srgbClr val="FFFFFF"/>
                </a:solidFill>
                <a:cs typeface="PT Bold Heading" pitchFamily="2" charset="-78"/>
              </a:rPr>
              <a:t> </a:t>
            </a:r>
            <a:r>
              <a:rPr lang="ar-JO" sz="2800">
                <a:solidFill>
                  <a:srgbClr val="FFFFFF"/>
                </a:solidFill>
                <a:cs typeface="PT Bold Heading" pitchFamily="2" charset="-78"/>
              </a:rPr>
              <a:t>	- </a:t>
            </a:r>
            <a:r>
              <a:rPr lang="ar-SA" sz="2800">
                <a:solidFill>
                  <a:srgbClr val="FFFFFF"/>
                </a:solidFill>
                <a:cs typeface="PT Bold Heading" pitchFamily="2" charset="-78"/>
              </a:rPr>
              <a:t>مصدر العقيدة الكتاب و السنة, و فهمها يكون بالاعتماد على فهم الصحابة المرضيين, والعلماء الأثبات من خير القرون, لأنهم أعمق علما بمعانيها, و أدق فهما لمراميها. وأبعد عن الخلاف.</a:t>
            </a:r>
          </a:p>
          <a:p>
            <a:pPr marL="457200" indent="-457200" algn="just" fontAlgn="base">
              <a:spcBef>
                <a:spcPct val="20000"/>
              </a:spcBef>
              <a:spcAft>
                <a:spcPct val="0"/>
              </a:spcAft>
              <a:buClr>
                <a:srgbClr val="3333CC"/>
              </a:buClr>
              <a:buSzPct val="60000"/>
              <a:buFont typeface="Wingdings" pitchFamily="2" charset="2"/>
              <a:buChar char="n"/>
            </a:pPr>
            <a:r>
              <a:rPr lang="ar-SA" sz="2800">
                <a:solidFill>
                  <a:srgbClr val="C00000"/>
                </a:solidFill>
                <a:cs typeface="PT Bold Heading" pitchFamily="2" charset="-78"/>
              </a:rPr>
              <a:t> </a:t>
            </a:r>
            <a:r>
              <a:rPr lang="ar-SA" sz="3200" b="1">
                <a:solidFill>
                  <a:srgbClr val="C00000"/>
                </a:solidFill>
                <a:cs typeface="PT Bold Heading" pitchFamily="2" charset="-78"/>
              </a:rPr>
              <a:t>من دلائل ربانية العقيدة الإسلامية</a:t>
            </a:r>
            <a:r>
              <a:rPr lang="en-US" sz="3200" b="1">
                <a:solidFill>
                  <a:srgbClr val="C00000"/>
                </a:solidFill>
                <a:cs typeface="PT Bold Heading" pitchFamily="2" charset="-78"/>
              </a:rPr>
              <a:t> </a:t>
            </a:r>
            <a:r>
              <a:rPr lang="ar-SA" sz="3200" b="1">
                <a:solidFill>
                  <a:srgbClr val="C00000"/>
                </a:solidFill>
                <a:cs typeface="PT Bold Heading" pitchFamily="2" charset="-78"/>
              </a:rPr>
              <a:t>:</a:t>
            </a:r>
          </a:p>
          <a:p>
            <a:pPr marL="457200" indent="-457200" algn="just" fontAlgn="base">
              <a:spcBef>
                <a:spcPct val="20000"/>
              </a:spcBef>
              <a:spcAft>
                <a:spcPct val="0"/>
              </a:spcAft>
              <a:buClr>
                <a:srgbClr val="3333CC"/>
              </a:buClr>
              <a:buSzPct val="60000"/>
              <a:buFont typeface="Wingdings" pitchFamily="2" charset="2"/>
              <a:buNone/>
            </a:pPr>
            <a:r>
              <a:rPr lang="ar-SA" sz="2800">
                <a:solidFill>
                  <a:srgbClr val="FFFFFF"/>
                </a:solidFill>
                <a:cs typeface="PT Bold Heading" pitchFamily="2" charset="-78"/>
              </a:rPr>
              <a:t>     </a:t>
            </a:r>
            <a:r>
              <a:rPr lang="ar-JO" sz="2800">
                <a:solidFill>
                  <a:srgbClr val="C00000"/>
                </a:solidFill>
                <a:cs typeface="PT Bold Heading" pitchFamily="2" charset="-78"/>
              </a:rPr>
              <a:t>أ-</a:t>
            </a:r>
            <a:r>
              <a:rPr lang="ar-SA" sz="2800">
                <a:solidFill>
                  <a:srgbClr val="FFFFFF"/>
                </a:solidFill>
                <a:cs typeface="PT Bold Heading" pitchFamily="2" charset="-78"/>
              </a:rPr>
              <a:t>تواتر النصوص الدالة على المرجعية العليا الثابتة للكتاب والسنة</a:t>
            </a:r>
            <a:r>
              <a:rPr lang="en-US" sz="2800">
                <a:solidFill>
                  <a:srgbClr val="FFFFFF"/>
                </a:solidFill>
                <a:cs typeface="PT Bold Heading" pitchFamily="2" charset="-78"/>
              </a:rPr>
              <a:t> </a:t>
            </a:r>
            <a:endParaRPr lang="ar-SA" sz="2800">
              <a:solidFill>
                <a:srgbClr val="FFFFFF"/>
              </a:solidFill>
              <a:cs typeface="PT Bold Heading" pitchFamily="2" charset="-78"/>
            </a:endParaRPr>
          </a:p>
          <a:p>
            <a:pPr marL="457200" indent="-457200" algn="just" fontAlgn="base">
              <a:spcBef>
                <a:spcPct val="20000"/>
              </a:spcBef>
              <a:spcAft>
                <a:spcPct val="0"/>
              </a:spcAft>
              <a:buClr>
                <a:srgbClr val="3333CC"/>
              </a:buClr>
              <a:buSzPct val="60000"/>
              <a:buFont typeface="Wingdings" pitchFamily="2" charset="2"/>
              <a:buNone/>
            </a:pPr>
            <a:r>
              <a:rPr lang="ar-SA" sz="2800">
                <a:solidFill>
                  <a:srgbClr val="FFFFFF"/>
                </a:solidFill>
                <a:cs typeface="PT Bold Heading" pitchFamily="2" charset="-78"/>
              </a:rPr>
              <a:t>    </a:t>
            </a:r>
            <a:r>
              <a:rPr lang="ar-JO" sz="2800">
                <a:solidFill>
                  <a:srgbClr val="C00000"/>
                </a:solidFill>
                <a:cs typeface="PT Bold Heading" pitchFamily="2" charset="-78"/>
              </a:rPr>
              <a:t>ب</a:t>
            </a:r>
            <a:r>
              <a:rPr lang="en-US" sz="2800">
                <a:solidFill>
                  <a:srgbClr val="FFFFFF"/>
                </a:solidFill>
                <a:cs typeface="PT Bold Heading" pitchFamily="2" charset="-78"/>
              </a:rPr>
              <a:t>-</a:t>
            </a:r>
            <a:r>
              <a:rPr lang="ar-JO" sz="2800">
                <a:solidFill>
                  <a:srgbClr val="FFFFFF"/>
                </a:solidFill>
                <a:cs typeface="PT Bold Heading" pitchFamily="2" charset="-78"/>
              </a:rPr>
              <a:t> </a:t>
            </a:r>
            <a:r>
              <a:rPr lang="ar-SA" sz="2800">
                <a:solidFill>
                  <a:srgbClr val="FFFFFF"/>
                </a:solidFill>
                <a:cs typeface="PT Bold Heading" pitchFamily="2" charset="-78"/>
              </a:rPr>
              <a:t>ثبوت كمال الدين وتمام تبليغ الرسالة</a:t>
            </a:r>
            <a:r>
              <a:rPr lang="en-US" sz="2800">
                <a:solidFill>
                  <a:srgbClr val="FFFFFF"/>
                </a:solidFill>
                <a:cs typeface="PT Bold Heading" pitchFamily="2" charset="-78"/>
              </a:rPr>
              <a:t> </a:t>
            </a:r>
            <a:r>
              <a:rPr lang="ar-SA" sz="2800">
                <a:solidFill>
                  <a:srgbClr val="FFFFFF"/>
                </a:solidFill>
                <a:cs typeface="PT Bold Heading" pitchFamily="2" charset="-78"/>
              </a:rPr>
              <a:t>.</a:t>
            </a:r>
          </a:p>
          <a:p>
            <a:pPr marL="457200" indent="-457200" algn="just" fontAlgn="base">
              <a:spcBef>
                <a:spcPct val="20000"/>
              </a:spcBef>
              <a:spcAft>
                <a:spcPct val="0"/>
              </a:spcAft>
              <a:buClr>
                <a:srgbClr val="3333CC"/>
              </a:buClr>
              <a:buSzPct val="60000"/>
              <a:buFont typeface="Wingdings" pitchFamily="2" charset="2"/>
              <a:buNone/>
            </a:pPr>
            <a:r>
              <a:rPr lang="ar-SA" sz="2800">
                <a:solidFill>
                  <a:srgbClr val="FFFFFF"/>
                </a:solidFill>
                <a:cs typeface="PT Bold Heading" pitchFamily="2" charset="-78"/>
              </a:rPr>
              <a:t>   </a:t>
            </a:r>
            <a:r>
              <a:rPr lang="ar-SA" sz="2800">
                <a:solidFill>
                  <a:srgbClr val="C00000"/>
                </a:solidFill>
                <a:cs typeface="PT Bold Heading" pitchFamily="2" charset="-78"/>
              </a:rPr>
              <a:t> </a:t>
            </a:r>
            <a:r>
              <a:rPr lang="ar-JO" sz="2800">
                <a:solidFill>
                  <a:srgbClr val="C00000"/>
                </a:solidFill>
                <a:cs typeface="PT Bold Heading" pitchFamily="2" charset="-78"/>
              </a:rPr>
              <a:t>ج- </a:t>
            </a:r>
            <a:r>
              <a:rPr lang="ar-SA" sz="2800">
                <a:solidFill>
                  <a:srgbClr val="FFFFFF"/>
                </a:solidFill>
                <a:cs typeface="PT Bold Heading" pitchFamily="2" charset="-78"/>
              </a:rPr>
              <a:t>حرمة القول على الله بلا علم</a:t>
            </a:r>
            <a:r>
              <a:rPr lang="en-US" sz="2800">
                <a:solidFill>
                  <a:srgbClr val="FFFFFF"/>
                </a:solidFill>
                <a:cs typeface="PT Bold Heading" pitchFamily="2" charset="-78"/>
              </a:rPr>
              <a:t> </a:t>
            </a:r>
            <a:r>
              <a:rPr lang="ar-SA" sz="2800">
                <a:solidFill>
                  <a:srgbClr val="FFFFFF"/>
                </a:solidFill>
                <a:cs typeface="PT Bold Heading" pitchFamily="2" charset="-78"/>
              </a:rPr>
              <a:t>.</a:t>
            </a:r>
          </a:p>
          <a:p>
            <a:pPr marL="457200" indent="-457200" algn="just" fontAlgn="base">
              <a:spcBef>
                <a:spcPct val="20000"/>
              </a:spcBef>
              <a:spcAft>
                <a:spcPct val="0"/>
              </a:spcAft>
              <a:buClr>
                <a:srgbClr val="3333CC"/>
              </a:buClr>
              <a:buSzPct val="60000"/>
              <a:buFont typeface="Wingdings" pitchFamily="2" charset="2"/>
              <a:buNone/>
            </a:pPr>
            <a:r>
              <a:rPr lang="ar-JO" sz="2800">
                <a:solidFill>
                  <a:srgbClr val="FFFFFF"/>
                </a:solidFill>
                <a:cs typeface="PT Bold Heading" pitchFamily="2" charset="-78"/>
              </a:rPr>
              <a:t>   </a:t>
            </a:r>
            <a:r>
              <a:rPr lang="ar-JO" sz="2800">
                <a:solidFill>
                  <a:srgbClr val="C00000"/>
                </a:solidFill>
                <a:cs typeface="PT Bold Heading" pitchFamily="2" charset="-78"/>
              </a:rPr>
              <a:t> د- </a:t>
            </a:r>
            <a:r>
              <a:rPr lang="ar-SA" sz="2800">
                <a:solidFill>
                  <a:srgbClr val="FFFFFF"/>
                </a:solidFill>
                <a:cs typeface="PT Bold Heading" pitchFamily="2" charset="-78"/>
              </a:rPr>
              <a:t>التأكيد على التعظيم والتسليم.</a:t>
            </a:r>
          </a:p>
        </p:txBody>
      </p:sp>
    </p:spTree>
    <p:extLst>
      <p:ext uri="{BB962C8B-B14F-4D97-AF65-F5344CB8AC3E}">
        <p14:creationId xmlns:p14="http://schemas.microsoft.com/office/powerpoint/2010/main" val="1305604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0-#ppt_w/2"/>
                                          </p:val>
                                        </p:tav>
                                        <p:tav tm="100000">
                                          <p:val>
                                            <p:strVal val="#ppt_x"/>
                                          </p:val>
                                        </p:tav>
                                      </p:tavLst>
                                    </p:anim>
                                    <p:anim calcmode="lin" valueType="num">
                                      <p:cBhvr additive="base">
                                        <p:cTn id="8" dur="500" fill="hold"/>
                                        <p:tgtEl>
                                          <p:spTgt spid="1116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xEl>
                                              <p:pRg st="0" end="0"/>
                                            </p:txEl>
                                          </p:spTgt>
                                        </p:tgtEl>
                                        <p:attrNameLst>
                                          <p:attrName>style.visibility</p:attrName>
                                        </p:attrNameLst>
                                      </p:cBhvr>
                                      <p:to>
                                        <p:strVal val="visible"/>
                                      </p:to>
                                    </p:set>
                                    <p:anim calcmode="lin" valueType="num">
                                      <p:cBhvr additive="base">
                                        <p:cTn id="13"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1619">
                                            <p:txEl>
                                              <p:pRg st="1" end="1"/>
                                            </p:txEl>
                                          </p:spTgt>
                                        </p:tgtEl>
                                        <p:attrNameLst>
                                          <p:attrName>style.visibility</p:attrName>
                                        </p:attrNameLst>
                                      </p:cBhvr>
                                      <p:to>
                                        <p:strVal val="visible"/>
                                      </p:to>
                                    </p:set>
                                    <p:anim calcmode="lin" valueType="num">
                                      <p:cBhvr additive="base">
                                        <p:cTn id="19"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16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1619">
                                            <p:txEl>
                                              <p:pRg st="2" end="2"/>
                                            </p:txEl>
                                          </p:spTgt>
                                        </p:tgtEl>
                                        <p:attrNameLst>
                                          <p:attrName>style.visibility</p:attrName>
                                        </p:attrNameLst>
                                      </p:cBhvr>
                                      <p:to>
                                        <p:strVal val="visible"/>
                                      </p:to>
                                    </p:set>
                                    <p:anim calcmode="lin" valueType="num">
                                      <p:cBhvr additive="base">
                                        <p:cTn id="25"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1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1619">
                                            <p:txEl>
                                              <p:pRg st="3" end="3"/>
                                            </p:txEl>
                                          </p:spTgt>
                                        </p:tgtEl>
                                        <p:attrNameLst>
                                          <p:attrName>style.visibility</p:attrName>
                                        </p:attrNameLst>
                                      </p:cBhvr>
                                      <p:to>
                                        <p:strVal val="visible"/>
                                      </p:to>
                                    </p:set>
                                    <p:anim calcmode="lin" valueType="num">
                                      <p:cBhvr additive="base">
                                        <p:cTn id="31" dur="500" fill="hold"/>
                                        <p:tgtEl>
                                          <p:spTgt spid="1116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16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1619">
                                            <p:txEl>
                                              <p:pRg st="4" end="4"/>
                                            </p:txEl>
                                          </p:spTgt>
                                        </p:tgtEl>
                                        <p:attrNameLst>
                                          <p:attrName>style.visibility</p:attrName>
                                        </p:attrNameLst>
                                      </p:cBhvr>
                                      <p:to>
                                        <p:strVal val="visible"/>
                                      </p:to>
                                    </p:set>
                                    <p:anim calcmode="lin" valueType="num">
                                      <p:cBhvr additive="base">
                                        <p:cTn id="37" dur="500" fill="hold"/>
                                        <p:tgtEl>
                                          <p:spTgt spid="11161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16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1619">
                                            <p:txEl>
                                              <p:pRg st="5" end="5"/>
                                            </p:txEl>
                                          </p:spTgt>
                                        </p:tgtEl>
                                        <p:attrNameLst>
                                          <p:attrName>style.visibility</p:attrName>
                                        </p:attrNameLst>
                                      </p:cBhvr>
                                      <p:to>
                                        <p:strVal val="visible"/>
                                      </p:to>
                                    </p:set>
                                    <p:anim calcmode="lin" valueType="num">
                                      <p:cBhvr additive="base">
                                        <p:cTn id="43" dur="500" fill="hold"/>
                                        <p:tgtEl>
                                          <p:spTgt spid="11161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16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1619">
                                            <p:txEl>
                                              <p:pRg st="6" end="6"/>
                                            </p:txEl>
                                          </p:spTgt>
                                        </p:tgtEl>
                                        <p:attrNameLst>
                                          <p:attrName>style.visibility</p:attrName>
                                        </p:attrNameLst>
                                      </p:cBhvr>
                                      <p:to>
                                        <p:strVal val="visible"/>
                                      </p:to>
                                    </p:set>
                                    <p:anim calcmode="lin" valueType="num">
                                      <p:cBhvr additive="base">
                                        <p:cTn id="49" dur="500" fill="hold"/>
                                        <p:tgtEl>
                                          <p:spTgt spid="111619">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116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19"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74A9B134-CA04-4EC6-B7AC-5E3966B9C277}" type="slidenum">
              <a:rPr lang="ar-SA" sz="1400" smtClean="0">
                <a:solidFill>
                  <a:srgbClr val="000000"/>
                </a:solidFill>
              </a:rPr>
              <a:pPr eaLnBrk="1" hangingPunct="1"/>
              <a:t>20</a:t>
            </a:fld>
            <a:endParaRPr lang="en-US" sz="1400" smtClean="0">
              <a:solidFill>
                <a:srgbClr val="000000"/>
              </a:solidFill>
            </a:endParaRPr>
          </a:p>
        </p:txBody>
      </p:sp>
      <p:pic>
        <p:nvPicPr>
          <p:cNvPr id="34819"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38C25A92-B5DE-454B-A007-A69EDD01DB97}" type="slidenum">
              <a:rPr lang="ar-SA" sz="1400">
                <a:solidFill>
                  <a:srgbClr val="000000"/>
                </a:solidFill>
              </a:rPr>
              <a:pPr rtl="0" eaLnBrk="1" fontAlgn="base" hangingPunct="1">
                <a:spcBef>
                  <a:spcPct val="0"/>
                </a:spcBef>
                <a:spcAft>
                  <a:spcPct val="0"/>
                </a:spcAft>
              </a:pPr>
              <a:t>20</a:t>
            </a:fld>
            <a:endParaRPr lang="en-US" sz="1400">
              <a:solidFill>
                <a:srgbClr val="000000"/>
              </a:solidFill>
            </a:endParaRPr>
          </a:p>
        </p:txBody>
      </p:sp>
      <p:sp>
        <p:nvSpPr>
          <p:cNvPr id="362498" name="Rectangle 2"/>
          <p:cNvSpPr>
            <a:spLocks noChangeArrowheads="1"/>
          </p:cNvSpPr>
          <p:nvPr/>
        </p:nvSpPr>
        <p:spPr bwMode="auto">
          <a:xfrm>
            <a:off x="1116013" y="188913"/>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C00000"/>
                </a:solidFill>
                <a:cs typeface="PT Bold Heading" pitchFamily="2" charset="-78"/>
              </a:rPr>
              <a:t>ثالثاً ـ التكافل والتعاون الاجتماعي:</a:t>
            </a:r>
          </a:p>
        </p:txBody>
      </p:sp>
      <p:sp>
        <p:nvSpPr>
          <p:cNvPr id="362499" name="Rectangle 3"/>
          <p:cNvSpPr>
            <a:spLocks noChangeArrowheads="1"/>
          </p:cNvSpPr>
          <p:nvPr/>
        </p:nvSpPr>
        <p:spPr bwMode="auto">
          <a:xfrm>
            <a:off x="0" y="1268413"/>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spcBef>
                <a:spcPct val="20000"/>
              </a:spcBef>
              <a:spcAft>
                <a:spcPct val="0"/>
              </a:spcAft>
              <a:buClr>
                <a:srgbClr val="3333CC"/>
              </a:buClr>
              <a:buSzPct val="60000"/>
              <a:buFont typeface="Wingdings" pitchFamily="2" charset="2"/>
              <a:buChar char="Ø"/>
            </a:pPr>
            <a:r>
              <a:rPr lang="ar-SA" sz="2800" b="1" u="sng">
                <a:solidFill>
                  <a:srgbClr val="FF0000"/>
                </a:solidFill>
                <a:cs typeface="PT Bold Heading" pitchFamily="2" charset="-78"/>
              </a:rPr>
              <a:t>معناه</a:t>
            </a:r>
            <a:r>
              <a:rPr lang="ar-SA" sz="2800" b="1">
                <a:solidFill>
                  <a:srgbClr val="000000"/>
                </a:solidFill>
                <a:cs typeface="PT Bold Heading" pitchFamily="2" charset="-78"/>
              </a:rPr>
              <a:t>: </a:t>
            </a:r>
            <a:r>
              <a:rPr lang="ar-SA" sz="2800">
                <a:solidFill>
                  <a:srgbClr val="FFFFFF"/>
                </a:solidFill>
                <a:cs typeface="PT Bold Heading" pitchFamily="2" charset="-78"/>
              </a:rPr>
              <a:t>التعاون والتناصر بين أفراد المجتمع ليسد بعضهم حاجات بعض.</a:t>
            </a:r>
          </a:p>
          <a:p>
            <a:pPr marL="457200" indent="-457200" algn="just" fontAlgn="base">
              <a:spcBef>
                <a:spcPct val="20000"/>
              </a:spcBef>
              <a:spcAft>
                <a:spcPct val="0"/>
              </a:spcAft>
              <a:buClr>
                <a:srgbClr val="3333CC"/>
              </a:buClr>
              <a:buSzPct val="60000"/>
              <a:buFont typeface="Wingdings" pitchFamily="2" charset="2"/>
              <a:buChar char="Ø"/>
            </a:pPr>
            <a:r>
              <a:rPr lang="ar-SA" sz="2800">
                <a:solidFill>
                  <a:srgbClr val="FFFFFF"/>
                </a:solidFill>
                <a:cs typeface="PT Bold Heading" pitchFamily="2" charset="-78"/>
              </a:rPr>
              <a:t>قال رسول الله صلى الله عليه وسلم:</a:t>
            </a:r>
            <a:r>
              <a:rPr lang="ar-JO" sz="2800">
                <a:solidFill>
                  <a:srgbClr val="FFFFFF"/>
                </a:solidFill>
                <a:cs typeface="PT Bold Heading" pitchFamily="2" charset="-78"/>
              </a:rPr>
              <a:t> </a:t>
            </a:r>
            <a:r>
              <a:rPr lang="ar-SA" sz="2800">
                <a:solidFill>
                  <a:srgbClr val="FFFFFF"/>
                </a:solidFill>
                <a:cs typeface="PT Bold Heading" pitchFamily="2" charset="-78"/>
              </a:rPr>
              <a:t>"المؤمن للمؤمن كالبنيان يشد بعضه بعضا" متفق عليه.</a:t>
            </a:r>
          </a:p>
          <a:p>
            <a:pPr marL="457200" indent="-457200" algn="just" fontAlgn="base">
              <a:spcBef>
                <a:spcPct val="20000"/>
              </a:spcBef>
              <a:spcAft>
                <a:spcPct val="0"/>
              </a:spcAft>
              <a:buClr>
                <a:srgbClr val="FF0000"/>
              </a:buClr>
              <a:buSzPct val="60000"/>
              <a:buFont typeface="Wingdings" pitchFamily="2" charset="2"/>
              <a:buAutoNum type="arabicPeriod"/>
            </a:pPr>
            <a:r>
              <a:rPr lang="ar-SA" sz="2800" b="1" u="sng">
                <a:solidFill>
                  <a:srgbClr val="FF0000"/>
                </a:solidFill>
                <a:cs typeface="PT Bold Heading" pitchFamily="2" charset="-78"/>
              </a:rPr>
              <a:t>القرآن المكي الذي كان يقرر العقيدة لم يغفل جانب التكافل في المجتمع</a:t>
            </a:r>
            <a:r>
              <a:rPr lang="ar-SA" sz="2800" b="1">
                <a:solidFill>
                  <a:srgbClr val="000000"/>
                </a:solidFill>
                <a:cs typeface="PT Bold Heading" pitchFamily="2" charset="-78"/>
              </a:rPr>
              <a:t>. </a:t>
            </a:r>
            <a:r>
              <a:rPr lang="ar-SA" sz="2800">
                <a:solidFill>
                  <a:srgbClr val="FFFFFF"/>
                </a:solidFill>
                <a:cs typeface="PT Bold Heading" pitchFamily="2" charset="-78"/>
              </a:rPr>
              <a:t>(فأما اليتيم فلا تقهر وأما السائل فلا تنهر)(أرءيت الذي يكذب بالدين فذلك الذي يدع اليتيم ولا يحض على طعام المسكين)</a:t>
            </a:r>
          </a:p>
          <a:p>
            <a:pPr marL="457200" indent="-457200" algn="just" fontAlgn="base">
              <a:spcBef>
                <a:spcPct val="20000"/>
              </a:spcBef>
              <a:spcAft>
                <a:spcPct val="0"/>
              </a:spcAft>
              <a:buClr>
                <a:srgbClr val="FF0000"/>
              </a:buClr>
              <a:buSzPct val="60000"/>
              <a:buFont typeface="Wingdings" pitchFamily="2" charset="2"/>
              <a:buAutoNum type="arabicPeriod"/>
            </a:pPr>
            <a:r>
              <a:rPr lang="ar-SA" sz="2800" b="1" u="sng">
                <a:solidFill>
                  <a:srgbClr val="FF0000"/>
                </a:solidFill>
                <a:cs typeface="PT Bold Heading" pitchFamily="2" charset="-78"/>
              </a:rPr>
              <a:t>شرائع الإيمان تجعل </a:t>
            </a:r>
            <a:r>
              <a:rPr lang="ar-SA" sz="2800">
                <a:solidFill>
                  <a:srgbClr val="FFFFFF"/>
                </a:solidFill>
                <a:cs typeface="PT Bold Heading" pitchFamily="2" charset="-78"/>
              </a:rPr>
              <a:t>(أداء الزكاة وبذل الصدقات, ورعاية الأيتام, ومعاونة المحتاج واجبات شرعية, وقربات اجتماعية)</a:t>
            </a:r>
          </a:p>
          <a:p>
            <a:pPr marL="457200" indent="-457200" algn="just" fontAlgn="base">
              <a:spcBef>
                <a:spcPct val="20000"/>
              </a:spcBef>
              <a:spcAft>
                <a:spcPct val="0"/>
              </a:spcAft>
              <a:buClr>
                <a:srgbClr val="3333CC"/>
              </a:buClr>
              <a:buSzPct val="60000"/>
              <a:buFont typeface="Wingdings" pitchFamily="2" charset="2"/>
              <a:buChar char="Ø"/>
            </a:pPr>
            <a:r>
              <a:rPr lang="ar-SA" sz="2800" b="1">
                <a:solidFill>
                  <a:srgbClr val="FF0000"/>
                </a:solidFill>
                <a:cs typeface="PT Bold Heading" pitchFamily="2" charset="-78"/>
              </a:rPr>
              <a:t>نموذج تطبيقي</a:t>
            </a:r>
            <a:r>
              <a:rPr lang="ar-SA" sz="2800" b="1">
                <a:solidFill>
                  <a:srgbClr val="000000"/>
                </a:solidFill>
                <a:cs typeface="PT Bold Heading" pitchFamily="2" charset="-78"/>
              </a:rPr>
              <a:t> </a:t>
            </a:r>
            <a:r>
              <a:rPr lang="ar-SA" sz="2800" b="1">
                <a:solidFill>
                  <a:srgbClr val="FFFFFF"/>
                </a:solidFill>
                <a:cs typeface="PT Bold Heading" pitchFamily="2" charset="-78"/>
              </a:rPr>
              <a:t>: </a:t>
            </a:r>
            <a:r>
              <a:rPr lang="ar-SA" sz="2800">
                <a:solidFill>
                  <a:srgbClr val="FFFFFF"/>
                </a:solidFill>
                <a:cs typeface="PT Bold Heading" pitchFamily="2" charset="-78"/>
              </a:rPr>
              <a:t>قال رسول الله صلى الله عليه وسلم: ” تصدق رجل من ديناره من درهمه من ثوبه من صاع بره من صاع تمره حتى قال ولو بشق تمرة</a:t>
            </a:r>
            <a:r>
              <a:rPr lang="en-US" sz="2800">
                <a:solidFill>
                  <a:srgbClr val="FFFFFF"/>
                </a:solidFill>
                <a:cs typeface="PT Bold Heading" pitchFamily="2" charset="-78"/>
              </a:rPr>
              <a:t> </a:t>
            </a:r>
            <a:r>
              <a:rPr lang="ar-SA" sz="2800">
                <a:solidFill>
                  <a:srgbClr val="FFFFFF"/>
                </a:solidFill>
                <a:latin typeface="Times New Roman" pitchFamily="18" charset="0"/>
                <a:cs typeface="PT Bold Heading" pitchFamily="2" charset="-78"/>
              </a:rPr>
              <a:t>”.</a:t>
            </a:r>
          </a:p>
        </p:txBody>
      </p:sp>
    </p:spTree>
    <p:extLst>
      <p:ext uri="{BB962C8B-B14F-4D97-AF65-F5344CB8AC3E}">
        <p14:creationId xmlns:p14="http://schemas.microsoft.com/office/powerpoint/2010/main" val="2440701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2498"/>
                                        </p:tgtEl>
                                        <p:attrNameLst>
                                          <p:attrName>style.visibility</p:attrName>
                                        </p:attrNameLst>
                                      </p:cBhvr>
                                      <p:to>
                                        <p:strVal val="visible"/>
                                      </p:to>
                                    </p:set>
                                    <p:anim calcmode="lin" valueType="num">
                                      <p:cBhvr additive="base">
                                        <p:cTn id="7" dur="500" fill="hold"/>
                                        <p:tgtEl>
                                          <p:spTgt spid="362498"/>
                                        </p:tgtEl>
                                        <p:attrNameLst>
                                          <p:attrName>ppt_x</p:attrName>
                                        </p:attrNameLst>
                                      </p:cBhvr>
                                      <p:tavLst>
                                        <p:tav tm="0">
                                          <p:val>
                                            <p:strVal val="0-#ppt_w/2"/>
                                          </p:val>
                                        </p:tav>
                                        <p:tav tm="100000">
                                          <p:val>
                                            <p:strVal val="#ppt_x"/>
                                          </p:val>
                                        </p:tav>
                                      </p:tavLst>
                                    </p:anim>
                                    <p:anim calcmode="lin" valueType="num">
                                      <p:cBhvr additive="base">
                                        <p:cTn id="8" dur="500" fill="hold"/>
                                        <p:tgtEl>
                                          <p:spTgt spid="3624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2499">
                                            <p:txEl>
                                              <p:pRg st="0" end="0"/>
                                            </p:txEl>
                                          </p:spTgt>
                                        </p:tgtEl>
                                        <p:attrNameLst>
                                          <p:attrName>style.visibility</p:attrName>
                                        </p:attrNameLst>
                                      </p:cBhvr>
                                      <p:to>
                                        <p:strVal val="visible"/>
                                      </p:to>
                                    </p:set>
                                    <p:anim calcmode="lin" valueType="num">
                                      <p:cBhvr additive="base">
                                        <p:cTn id="13" dur="500" fill="hold"/>
                                        <p:tgtEl>
                                          <p:spTgt spid="3624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2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2499">
                                            <p:txEl>
                                              <p:pRg st="1" end="1"/>
                                            </p:txEl>
                                          </p:spTgt>
                                        </p:tgtEl>
                                        <p:attrNameLst>
                                          <p:attrName>style.visibility</p:attrName>
                                        </p:attrNameLst>
                                      </p:cBhvr>
                                      <p:to>
                                        <p:strVal val="visible"/>
                                      </p:to>
                                    </p:set>
                                    <p:anim calcmode="lin" valueType="num">
                                      <p:cBhvr additive="base">
                                        <p:cTn id="19" dur="500" fill="hold"/>
                                        <p:tgtEl>
                                          <p:spTgt spid="3624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2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2499">
                                            <p:txEl>
                                              <p:pRg st="2" end="2"/>
                                            </p:txEl>
                                          </p:spTgt>
                                        </p:tgtEl>
                                        <p:attrNameLst>
                                          <p:attrName>style.visibility</p:attrName>
                                        </p:attrNameLst>
                                      </p:cBhvr>
                                      <p:to>
                                        <p:strVal val="visible"/>
                                      </p:to>
                                    </p:set>
                                    <p:anim calcmode="lin" valueType="num">
                                      <p:cBhvr additive="base">
                                        <p:cTn id="25" dur="500" fill="hold"/>
                                        <p:tgtEl>
                                          <p:spTgt spid="3624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2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2499">
                                            <p:txEl>
                                              <p:pRg st="3" end="3"/>
                                            </p:txEl>
                                          </p:spTgt>
                                        </p:tgtEl>
                                        <p:attrNameLst>
                                          <p:attrName>style.visibility</p:attrName>
                                        </p:attrNameLst>
                                      </p:cBhvr>
                                      <p:to>
                                        <p:strVal val="visible"/>
                                      </p:to>
                                    </p:set>
                                    <p:anim calcmode="lin" valueType="num">
                                      <p:cBhvr additive="base">
                                        <p:cTn id="31" dur="500" fill="hold"/>
                                        <p:tgtEl>
                                          <p:spTgt spid="3624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2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2499">
                                            <p:txEl>
                                              <p:pRg st="4" end="4"/>
                                            </p:txEl>
                                          </p:spTgt>
                                        </p:tgtEl>
                                        <p:attrNameLst>
                                          <p:attrName>style.visibility</p:attrName>
                                        </p:attrNameLst>
                                      </p:cBhvr>
                                      <p:to>
                                        <p:strVal val="visible"/>
                                      </p:to>
                                    </p:set>
                                    <p:anim calcmode="lin" valueType="num">
                                      <p:cBhvr additive="base">
                                        <p:cTn id="37" dur="500" fill="hold"/>
                                        <p:tgtEl>
                                          <p:spTgt spid="36249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24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8" grpId="0" autoUpdateAnimBg="0"/>
      <p:bldP spid="3624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0D72A5C2-597E-47B0-BCCB-67C8055A1210}" type="slidenum">
              <a:rPr lang="ar-SA" sz="1400" smtClean="0">
                <a:solidFill>
                  <a:srgbClr val="000000"/>
                </a:solidFill>
              </a:rPr>
              <a:pPr eaLnBrk="1" hangingPunct="1"/>
              <a:t>21</a:t>
            </a:fld>
            <a:endParaRPr lang="en-US" sz="1400" smtClean="0">
              <a:solidFill>
                <a:srgbClr val="000000"/>
              </a:solidFill>
            </a:endParaRPr>
          </a:p>
        </p:txBody>
      </p:sp>
      <p:pic>
        <p:nvPicPr>
          <p:cNvPr id="35843"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AF6016BC-5A75-4D7E-82C5-53B13CDAFED1}" type="slidenum">
              <a:rPr lang="ar-SA" sz="1400">
                <a:solidFill>
                  <a:srgbClr val="000000"/>
                </a:solidFill>
              </a:rPr>
              <a:pPr rtl="0" eaLnBrk="1" fontAlgn="base" hangingPunct="1">
                <a:spcBef>
                  <a:spcPct val="0"/>
                </a:spcBef>
                <a:spcAft>
                  <a:spcPct val="0"/>
                </a:spcAft>
              </a:pPr>
              <a:t>21</a:t>
            </a:fld>
            <a:endParaRPr lang="en-US" sz="1400">
              <a:solidFill>
                <a:srgbClr val="000000"/>
              </a:solidFill>
            </a:endParaRPr>
          </a:p>
        </p:txBody>
      </p:sp>
      <p:sp>
        <p:nvSpPr>
          <p:cNvPr id="363522" name="Rectangle 2"/>
          <p:cNvSpPr>
            <a:spLocks noChangeArrowheads="1"/>
          </p:cNvSpPr>
          <p:nvPr/>
        </p:nvSpPr>
        <p:spPr bwMode="auto">
          <a:xfrm>
            <a:off x="1187450" y="26035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951313"/>
                </a:solidFill>
                <a:cs typeface="PT Bold Heading" pitchFamily="2" charset="-78"/>
              </a:rPr>
              <a:t>رابعاً ـ العدالة في الحكم والقضاء :</a:t>
            </a:r>
          </a:p>
        </p:txBody>
      </p:sp>
      <p:sp>
        <p:nvSpPr>
          <p:cNvPr id="363523" name="Rectangle 3"/>
          <p:cNvSpPr>
            <a:spLocks noChangeArrowheads="1"/>
          </p:cNvSpPr>
          <p:nvPr/>
        </p:nvSpPr>
        <p:spPr bwMode="auto">
          <a:xfrm>
            <a:off x="0" y="1341438"/>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spcBef>
                <a:spcPct val="20000"/>
              </a:spcBef>
              <a:spcAft>
                <a:spcPct val="0"/>
              </a:spcAft>
              <a:buClr>
                <a:srgbClr val="3333CC"/>
              </a:buClr>
              <a:buSzPct val="60000"/>
              <a:buFont typeface="Wingdings" pitchFamily="2" charset="2"/>
              <a:buChar char="Ø"/>
            </a:pPr>
            <a:r>
              <a:rPr lang="ar-SA" sz="2800" b="1">
                <a:solidFill>
                  <a:srgbClr val="951313"/>
                </a:solidFill>
                <a:cs typeface="PT Bold Heading" pitchFamily="2" charset="-78"/>
              </a:rPr>
              <a:t>الإيمان يقيم العدل مع الأقارب والأباعد على حد سواء ولو كانوا أعداء</a:t>
            </a:r>
            <a:r>
              <a:rPr lang="ar-SA" sz="2800">
                <a:solidFill>
                  <a:srgbClr val="951313"/>
                </a:solidFill>
                <a:cs typeface="PT Bold Heading" pitchFamily="2" charset="-78"/>
              </a:rPr>
              <a:t>:(</a:t>
            </a:r>
            <a:r>
              <a:rPr lang="ar-SA" sz="2800">
                <a:solidFill>
                  <a:srgbClr val="FFFFFF"/>
                </a:solidFill>
                <a:cs typeface="PT Bold Heading" pitchFamily="2" charset="-78"/>
              </a:rPr>
              <a:t>ياأيها الذين آمنوا كونوا قوامين بالقسط شهداء لله ولو على أنفسكم أو الوالدين والأقربين)</a:t>
            </a:r>
          </a:p>
          <a:p>
            <a:pPr marL="342900" indent="-342900" algn="just" fontAlgn="base">
              <a:spcBef>
                <a:spcPct val="20000"/>
              </a:spcBef>
              <a:spcAft>
                <a:spcPct val="0"/>
              </a:spcAft>
              <a:buClr>
                <a:srgbClr val="3333CC"/>
              </a:buClr>
              <a:buSzPct val="60000"/>
              <a:buFont typeface="Wingdings" pitchFamily="2" charset="2"/>
              <a:buChar char="Ø"/>
            </a:pPr>
            <a:r>
              <a:rPr lang="ar-SA" sz="2800" b="1">
                <a:solidFill>
                  <a:srgbClr val="951313"/>
                </a:solidFill>
                <a:cs typeface="PT Bold Heading" pitchFamily="2" charset="-78"/>
              </a:rPr>
              <a:t>المؤمن يعلم أن الله تعالى يحب العدل فهو يقيمه في جميع أموره.</a:t>
            </a:r>
          </a:p>
          <a:p>
            <a:pPr marL="342900" indent="-342900" algn="just" fontAlgn="base">
              <a:spcBef>
                <a:spcPct val="20000"/>
              </a:spcBef>
              <a:spcAft>
                <a:spcPct val="0"/>
              </a:spcAft>
              <a:buClr>
                <a:srgbClr val="3333CC"/>
              </a:buClr>
              <a:buSzPct val="60000"/>
              <a:buFont typeface="Wingdings" pitchFamily="2" charset="2"/>
              <a:buChar char="Ø"/>
            </a:pPr>
            <a:r>
              <a:rPr lang="ar-SA" sz="2800" b="1">
                <a:solidFill>
                  <a:srgbClr val="951313"/>
                </a:solidFill>
                <a:cs typeface="PT Bold Heading" pitchFamily="2" charset="-78"/>
              </a:rPr>
              <a:t>العدل أساس الملك و نظامه وصمام الأمان في المجتمعات</a:t>
            </a:r>
            <a:r>
              <a:rPr lang="ar-SA" sz="2800">
                <a:solidFill>
                  <a:srgbClr val="951313"/>
                </a:solidFill>
                <a:cs typeface="PT Bold Heading" pitchFamily="2" charset="-78"/>
              </a:rPr>
              <a:t>:{ </a:t>
            </a:r>
            <a:r>
              <a:rPr lang="ar-SA" sz="2800">
                <a:solidFill>
                  <a:srgbClr val="FFFFFF"/>
                </a:solidFill>
                <a:cs typeface="PT Bold Heading" pitchFamily="2" charset="-78"/>
              </a:rPr>
              <a:t>إن الله يأمركم أن تؤدّوا الأمانات إلى أهلها وإذا حكمتم بين الناس أن تحكموا بالعدل}</a:t>
            </a:r>
          </a:p>
          <a:p>
            <a:pPr marL="342900" indent="-342900" algn="just" fontAlgn="base">
              <a:spcBef>
                <a:spcPct val="20000"/>
              </a:spcBef>
              <a:spcAft>
                <a:spcPct val="0"/>
              </a:spcAft>
              <a:buClr>
                <a:srgbClr val="3333CC"/>
              </a:buClr>
              <a:buSzPct val="60000"/>
              <a:buFont typeface="Wingdings" pitchFamily="2" charset="2"/>
              <a:buChar char="Ø"/>
            </a:pPr>
            <a:r>
              <a:rPr lang="ar-SA" sz="2800" b="1">
                <a:solidFill>
                  <a:srgbClr val="951313"/>
                </a:solidFill>
                <a:cs typeface="PT Bold Heading" pitchFamily="2" charset="-78"/>
              </a:rPr>
              <a:t>في تاريخ المسلمين صفحات مشرقة من إقامة العدل: </a:t>
            </a:r>
            <a:r>
              <a:rPr lang="ar-SA" sz="2800">
                <a:solidFill>
                  <a:srgbClr val="FFFFFF"/>
                </a:solidFill>
                <a:cs typeface="PT Bold Heading" pitchFamily="2" charset="-78"/>
              </a:rPr>
              <a:t>قال جعد بن هبيرة لعلي بن أبي طالب  : يا أمير المؤمنين يأتيك الرجلان أنت أحب إلى أحدهما من أهله وماله والآخر لو يستطيع أن يذبحك لذبحك فتقضي لهذا على هذا!! قال: فلهزه علي وقال: إن هذا شيء لو كان لي لفعلت ولكن إنما ذاك شيء لله.</a:t>
            </a:r>
            <a:r>
              <a:rPr lang="ar-SA" sz="2800" b="1">
                <a:solidFill>
                  <a:srgbClr val="FFFFFF"/>
                </a:solidFill>
                <a:cs typeface="PT Bold Heading" pitchFamily="2" charset="-78"/>
              </a:rPr>
              <a:t> </a:t>
            </a:r>
          </a:p>
        </p:txBody>
      </p:sp>
    </p:spTree>
    <p:extLst>
      <p:ext uri="{BB962C8B-B14F-4D97-AF65-F5344CB8AC3E}">
        <p14:creationId xmlns:p14="http://schemas.microsoft.com/office/powerpoint/2010/main" val="175925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3522"/>
                                        </p:tgtEl>
                                        <p:attrNameLst>
                                          <p:attrName>style.visibility</p:attrName>
                                        </p:attrNameLst>
                                      </p:cBhvr>
                                      <p:to>
                                        <p:strVal val="visible"/>
                                      </p:to>
                                    </p:set>
                                    <p:anim calcmode="lin" valueType="num">
                                      <p:cBhvr additive="base">
                                        <p:cTn id="7" dur="500" fill="hold"/>
                                        <p:tgtEl>
                                          <p:spTgt spid="363522"/>
                                        </p:tgtEl>
                                        <p:attrNameLst>
                                          <p:attrName>ppt_x</p:attrName>
                                        </p:attrNameLst>
                                      </p:cBhvr>
                                      <p:tavLst>
                                        <p:tav tm="0">
                                          <p:val>
                                            <p:strVal val="0-#ppt_w/2"/>
                                          </p:val>
                                        </p:tav>
                                        <p:tav tm="100000">
                                          <p:val>
                                            <p:strVal val="#ppt_x"/>
                                          </p:val>
                                        </p:tav>
                                      </p:tavLst>
                                    </p:anim>
                                    <p:anim calcmode="lin" valueType="num">
                                      <p:cBhvr additive="base">
                                        <p:cTn id="8" dur="500" fill="hold"/>
                                        <p:tgtEl>
                                          <p:spTgt spid="3635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3523">
                                            <p:txEl>
                                              <p:pRg st="0" end="0"/>
                                            </p:txEl>
                                          </p:spTgt>
                                        </p:tgtEl>
                                        <p:attrNameLst>
                                          <p:attrName>style.visibility</p:attrName>
                                        </p:attrNameLst>
                                      </p:cBhvr>
                                      <p:to>
                                        <p:strVal val="visible"/>
                                      </p:to>
                                    </p:set>
                                    <p:anim calcmode="lin" valueType="num">
                                      <p:cBhvr additive="base">
                                        <p:cTn id="13" dur="500" fill="hold"/>
                                        <p:tgtEl>
                                          <p:spTgt spid="3635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3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3523">
                                            <p:txEl>
                                              <p:pRg st="1" end="1"/>
                                            </p:txEl>
                                          </p:spTgt>
                                        </p:tgtEl>
                                        <p:attrNameLst>
                                          <p:attrName>style.visibility</p:attrName>
                                        </p:attrNameLst>
                                      </p:cBhvr>
                                      <p:to>
                                        <p:strVal val="visible"/>
                                      </p:to>
                                    </p:set>
                                    <p:anim calcmode="lin" valueType="num">
                                      <p:cBhvr additive="base">
                                        <p:cTn id="19" dur="500" fill="hold"/>
                                        <p:tgtEl>
                                          <p:spTgt spid="3635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3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3523">
                                            <p:txEl>
                                              <p:pRg st="2" end="2"/>
                                            </p:txEl>
                                          </p:spTgt>
                                        </p:tgtEl>
                                        <p:attrNameLst>
                                          <p:attrName>style.visibility</p:attrName>
                                        </p:attrNameLst>
                                      </p:cBhvr>
                                      <p:to>
                                        <p:strVal val="visible"/>
                                      </p:to>
                                    </p:set>
                                    <p:anim calcmode="lin" valueType="num">
                                      <p:cBhvr additive="base">
                                        <p:cTn id="25" dur="500" fill="hold"/>
                                        <p:tgtEl>
                                          <p:spTgt spid="3635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3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3523">
                                            <p:txEl>
                                              <p:pRg st="3" end="3"/>
                                            </p:txEl>
                                          </p:spTgt>
                                        </p:tgtEl>
                                        <p:attrNameLst>
                                          <p:attrName>style.visibility</p:attrName>
                                        </p:attrNameLst>
                                      </p:cBhvr>
                                      <p:to>
                                        <p:strVal val="visible"/>
                                      </p:to>
                                    </p:set>
                                    <p:anim calcmode="lin" valueType="num">
                                      <p:cBhvr additive="base">
                                        <p:cTn id="31" dur="500" fill="hold"/>
                                        <p:tgtEl>
                                          <p:spTgt spid="36352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35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autoUpdateAnimBg="0"/>
      <p:bldP spid="3635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04703E1C-0749-4C1D-8825-EEE861FE7CB9}" type="slidenum">
              <a:rPr lang="ar-SA" sz="1400" smtClean="0">
                <a:solidFill>
                  <a:srgbClr val="000000"/>
                </a:solidFill>
              </a:rPr>
              <a:pPr eaLnBrk="1" hangingPunct="1"/>
              <a:t>3</a:t>
            </a:fld>
            <a:endParaRPr lang="en-US" sz="1400" smtClean="0">
              <a:solidFill>
                <a:srgbClr val="000000"/>
              </a:solidFill>
            </a:endParaRPr>
          </a:p>
        </p:txBody>
      </p:sp>
      <p:pic>
        <p:nvPicPr>
          <p:cNvPr id="17411"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5DCA9B43-8746-422F-AF05-AB90081FF67D}" type="slidenum">
              <a:rPr lang="ar-SA" sz="1400">
                <a:solidFill>
                  <a:srgbClr val="000000"/>
                </a:solidFill>
              </a:rPr>
              <a:pPr rtl="0" eaLnBrk="1" fontAlgn="base" hangingPunct="1">
                <a:spcBef>
                  <a:spcPct val="0"/>
                </a:spcBef>
                <a:spcAft>
                  <a:spcPct val="0"/>
                </a:spcAft>
              </a:pPr>
              <a:t>3</a:t>
            </a:fld>
            <a:endParaRPr lang="en-US" sz="1400">
              <a:solidFill>
                <a:srgbClr val="000000"/>
              </a:solidFill>
            </a:endParaRPr>
          </a:p>
        </p:txBody>
      </p:sp>
      <p:sp>
        <p:nvSpPr>
          <p:cNvPr id="112642" name="Rectangle 2"/>
          <p:cNvSpPr>
            <a:spLocks noChangeArrowheads="1"/>
          </p:cNvSpPr>
          <p:nvPr/>
        </p:nvSpPr>
        <p:spPr bwMode="auto">
          <a:xfrm>
            <a:off x="1066800" y="476250"/>
            <a:ext cx="779303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0"/>
              </a:spcBef>
              <a:spcAft>
                <a:spcPct val="0"/>
              </a:spcAft>
            </a:pPr>
            <a:r>
              <a:rPr lang="ar-SA" sz="4400" b="1">
                <a:solidFill>
                  <a:srgbClr val="333399"/>
                </a:solidFill>
                <a:cs typeface="Traditional Arabic" pitchFamily="2" charset="-78"/>
              </a:rPr>
              <a:t> </a:t>
            </a:r>
            <a:r>
              <a:rPr lang="ar-SA" sz="4400" b="1">
                <a:solidFill>
                  <a:srgbClr val="C00000"/>
                </a:solidFill>
                <a:cs typeface="PT Bold Heading" pitchFamily="2" charset="-78"/>
              </a:rPr>
              <a:t>عقيدة فطرية : </a:t>
            </a:r>
          </a:p>
        </p:txBody>
      </p:sp>
      <p:sp>
        <p:nvSpPr>
          <p:cNvPr id="112643" name="Rectangle 3"/>
          <p:cNvSpPr>
            <a:spLocks noChangeArrowheads="1"/>
          </p:cNvSpPr>
          <p:nvPr/>
        </p:nvSpPr>
        <p:spPr bwMode="auto">
          <a:xfrm>
            <a:off x="684213" y="1484313"/>
            <a:ext cx="79248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lnSpc>
                <a:spcPct val="110000"/>
              </a:lnSpc>
              <a:spcBef>
                <a:spcPct val="20000"/>
              </a:spcBef>
              <a:spcAft>
                <a:spcPct val="0"/>
              </a:spcAft>
              <a:buClr>
                <a:srgbClr val="3333CC"/>
              </a:buClr>
              <a:buSzPct val="60000"/>
              <a:buFont typeface="Wingdings" pitchFamily="2" charset="2"/>
              <a:buChar char="n"/>
            </a:pPr>
            <a:r>
              <a:rPr lang="ar-SA" sz="2600" b="1">
                <a:solidFill>
                  <a:srgbClr val="000000"/>
                </a:solidFill>
                <a:cs typeface="PT Bold Heading" pitchFamily="2" charset="-78"/>
              </a:rPr>
              <a:t> </a:t>
            </a:r>
            <a:r>
              <a:rPr lang="ar-SA" sz="2600" b="1">
                <a:solidFill>
                  <a:srgbClr val="FFFFFF"/>
                </a:solidFill>
                <a:cs typeface="PT Bold Heading" pitchFamily="2" charset="-78"/>
              </a:rPr>
              <a:t>عقيدة متفقة مع الفطرة السوية التي خلق الله تعالى الناس عليها.</a:t>
            </a:r>
          </a:p>
          <a:p>
            <a:pPr marL="457200" indent="-457200" algn="just" fontAlgn="base">
              <a:lnSpc>
                <a:spcPct val="110000"/>
              </a:lnSpc>
              <a:spcBef>
                <a:spcPct val="20000"/>
              </a:spcBef>
              <a:spcAft>
                <a:spcPct val="0"/>
              </a:spcAft>
              <a:buClr>
                <a:srgbClr val="3333CC"/>
              </a:buClr>
              <a:buSzPct val="60000"/>
              <a:buFont typeface="Wingdings" pitchFamily="2" charset="2"/>
              <a:buChar char="n"/>
            </a:pPr>
            <a:r>
              <a:rPr lang="ar-SA" sz="2600" b="1">
                <a:solidFill>
                  <a:srgbClr val="FFFFFF"/>
                </a:solidFill>
                <a:cs typeface="PT Bold Heading" pitchFamily="2" charset="-78"/>
              </a:rPr>
              <a:t> قال صلى الله عليه وسلم : (( كل مولود يولد على الفطرة – أي على الإسلام – فأبواه يهودانه أو ينصرانه أو يمجسانه )) متفق عليه .</a:t>
            </a:r>
          </a:p>
          <a:p>
            <a:pPr marL="457200" indent="-457200" algn="just" fontAlgn="base">
              <a:lnSpc>
                <a:spcPct val="110000"/>
              </a:lnSpc>
              <a:spcBef>
                <a:spcPct val="20000"/>
              </a:spcBef>
              <a:spcAft>
                <a:spcPct val="0"/>
              </a:spcAft>
              <a:buClr>
                <a:srgbClr val="3333CC"/>
              </a:buClr>
              <a:buSzPct val="60000"/>
              <a:buFont typeface="Wingdings" pitchFamily="2" charset="2"/>
              <a:buChar char="n"/>
            </a:pPr>
            <a:r>
              <a:rPr lang="ar-SA" sz="2800" b="1">
                <a:solidFill>
                  <a:srgbClr val="C00000"/>
                </a:solidFill>
                <a:cs typeface="PT Bold Heading" pitchFamily="2" charset="-78"/>
              </a:rPr>
              <a:t>للفطرة السوية آثار إيمانية عقدية نوجزها في هذه النقاط:</a:t>
            </a:r>
          </a:p>
          <a:p>
            <a:pPr marL="457200" indent="-457200" algn="just" fontAlgn="base">
              <a:lnSpc>
                <a:spcPct val="110000"/>
              </a:lnSpc>
              <a:spcBef>
                <a:spcPct val="20000"/>
              </a:spcBef>
              <a:spcAft>
                <a:spcPct val="0"/>
              </a:spcAft>
              <a:buClr>
                <a:srgbClr val="3333CC"/>
              </a:buClr>
              <a:buSzPct val="60000"/>
              <a:buFont typeface="Wingdings" pitchFamily="2" charset="2"/>
              <a:buNone/>
            </a:pPr>
            <a:r>
              <a:rPr lang="ar-SA" sz="2600" b="1">
                <a:solidFill>
                  <a:srgbClr val="C00000"/>
                </a:solidFill>
                <a:cs typeface="PT Bold Heading" pitchFamily="2" charset="-78"/>
              </a:rPr>
              <a:t>1- </a:t>
            </a:r>
            <a:r>
              <a:rPr lang="ar-SA" sz="2600" b="1">
                <a:solidFill>
                  <a:srgbClr val="FFFFFF"/>
                </a:solidFill>
                <a:cs typeface="PT Bold Heading" pitchFamily="2" charset="-78"/>
              </a:rPr>
              <a:t>الفطرة تهدي العبد إلى أصول التوحيد والإيمان.</a:t>
            </a:r>
          </a:p>
          <a:p>
            <a:pPr marL="457200" indent="-457200" algn="just" fontAlgn="base">
              <a:lnSpc>
                <a:spcPct val="110000"/>
              </a:lnSpc>
              <a:spcBef>
                <a:spcPct val="20000"/>
              </a:spcBef>
              <a:spcAft>
                <a:spcPct val="0"/>
              </a:spcAft>
              <a:buClr>
                <a:srgbClr val="3333CC"/>
              </a:buClr>
              <a:buSzPct val="60000"/>
              <a:buFont typeface="Wingdings" pitchFamily="2" charset="2"/>
              <a:buNone/>
            </a:pPr>
            <a:r>
              <a:rPr lang="ar-SA" sz="2600" b="1">
                <a:solidFill>
                  <a:srgbClr val="C00000"/>
                </a:solidFill>
                <a:cs typeface="PT Bold Heading" pitchFamily="2" charset="-78"/>
              </a:rPr>
              <a:t>2-</a:t>
            </a:r>
            <a:r>
              <a:rPr lang="ar-SA" sz="2600" b="1">
                <a:solidFill>
                  <a:srgbClr val="FFFFFF"/>
                </a:solidFill>
                <a:cs typeface="PT Bold Heading" pitchFamily="2" charset="-78"/>
              </a:rPr>
              <a:t> الفطرة تدل على اتصاف الخالق بالصفات العُلى والكمال المطلق.</a:t>
            </a:r>
          </a:p>
          <a:p>
            <a:pPr marL="457200" indent="-457200" algn="just" fontAlgn="base">
              <a:lnSpc>
                <a:spcPct val="110000"/>
              </a:lnSpc>
              <a:spcBef>
                <a:spcPct val="20000"/>
              </a:spcBef>
              <a:spcAft>
                <a:spcPct val="0"/>
              </a:spcAft>
              <a:buClr>
                <a:srgbClr val="3333CC"/>
              </a:buClr>
              <a:buSzPct val="60000"/>
              <a:buFont typeface="Wingdings" pitchFamily="2" charset="2"/>
              <a:buNone/>
            </a:pPr>
            <a:r>
              <a:rPr lang="ar-SA" sz="2600" b="1">
                <a:solidFill>
                  <a:srgbClr val="C00000"/>
                </a:solidFill>
                <a:cs typeface="PT Bold Heading" pitchFamily="2" charset="-78"/>
              </a:rPr>
              <a:t>3-</a:t>
            </a:r>
            <a:r>
              <a:rPr lang="ar-SA" sz="2600" b="1">
                <a:solidFill>
                  <a:srgbClr val="FFFFFF"/>
                </a:solidFill>
                <a:cs typeface="PT Bold Heading" pitchFamily="2" charset="-78"/>
              </a:rPr>
              <a:t> الفطرة تهتدي إلى تفرُّده تعالى بالألوهية.</a:t>
            </a:r>
          </a:p>
        </p:txBody>
      </p:sp>
    </p:spTree>
    <p:extLst>
      <p:ext uri="{BB962C8B-B14F-4D97-AF65-F5344CB8AC3E}">
        <p14:creationId xmlns:p14="http://schemas.microsoft.com/office/powerpoint/2010/main" val="996884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0-#ppt_w/2"/>
                                          </p:val>
                                        </p:tav>
                                        <p:tav tm="100000">
                                          <p:val>
                                            <p:strVal val="#ppt_x"/>
                                          </p:val>
                                        </p:tav>
                                      </p:tavLst>
                                    </p:anim>
                                    <p:anim calcmode="lin" valueType="num">
                                      <p:cBhvr additive="base">
                                        <p:cTn id="8" dur="500" fill="hold"/>
                                        <p:tgtEl>
                                          <p:spTgt spid="1126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 calcmode="lin" valueType="num">
                                      <p:cBhvr additive="base">
                                        <p:cTn id="13" dur="500" fill="hold"/>
                                        <p:tgtEl>
                                          <p:spTgt spid="1126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43">
                                            <p:txEl>
                                              <p:pRg st="1" end="1"/>
                                            </p:txEl>
                                          </p:spTgt>
                                        </p:tgtEl>
                                        <p:attrNameLst>
                                          <p:attrName>style.visibility</p:attrName>
                                        </p:attrNameLst>
                                      </p:cBhvr>
                                      <p:to>
                                        <p:strVal val="visible"/>
                                      </p:to>
                                    </p:set>
                                    <p:anim calcmode="lin" valueType="num">
                                      <p:cBhvr additive="base">
                                        <p:cTn id="19" dur="500" fill="hold"/>
                                        <p:tgtEl>
                                          <p:spTgt spid="112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 calcmode="lin" valueType="num">
                                      <p:cBhvr additive="base">
                                        <p:cTn id="25" dur="500" fill="hold"/>
                                        <p:tgtEl>
                                          <p:spTgt spid="1126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43">
                                            <p:txEl>
                                              <p:pRg st="3" end="3"/>
                                            </p:txEl>
                                          </p:spTgt>
                                        </p:tgtEl>
                                        <p:attrNameLst>
                                          <p:attrName>style.visibility</p:attrName>
                                        </p:attrNameLst>
                                      </p:cBhvr>
                                      <p:to>
                                        <p:strVal val="visible"/>
                                      </p:to>
                                    </p:set>
                                    <p:anim calcmode="lin" valueType="num">
                                      <p:cBhvr additive="base">
                                        <p:cTn id="31" dur="500" fill="hold"/>
                                        <p:tgtEl>
                                          <p:spTgt spid="1126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43">
                                            <p:txEl>
                                              <p:pRg st="4" end="4"/>
                                            </p:txEl>
                                          </p:spTgt>
                                        </p:tgtEl>
                                        <p:attrNameLst>
                                          <p:attrName>style.visibility</p:attrName>
                                        </p:attrNameLst>
                                      </p:cBhvr>
                                      <p:to>
                                        <p:strVal val="visible"/>
                                      </p:to>
                                    </p:set>
                                    <p:anim calcmode="lin" valueType="num">
                                      <p:cBhvr additive="base">
                                        <p:cTn id="37" dur="500" fill="hold"/>
                                        <p:tgtEl>
                                          <p:spTgt spid="1126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43">
                                            <p:txEl>
                                              <p:pRg st="5" end="5"/>
                                            </p:txEl>
                                          </p:spTgt>
                                        </p:tgtEl>
                                        <p:attrNameLst>
                                          <p:attrName>style.visibility</p:attrName>
                                        </p:attrNameLst>
                                      </p:cBhvr>
                                      <p:to>
                                        <p:strVal val="visible"/>
                                      </p:to>
                                    </p:set>
                                    <p:anim calcmode="lin" valueType="num">
                                      <p:cBhvr additive="base">
                                        <p:cTn id="43" dur="500" fill="hold"/>
                                        <p:tgtEl>
                                          <p:spTgt spid="11264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utoUpdateAnimBg="0"/>
      <p:bldP spid="112643"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4612F0E1-735D-4366-9C7A-F03FB16927B7}" type="slidenum">
              <a:rPr lang="ar-SA" sz="1400" smtClean="0">
                <a:solidFill>
                  <a:srgbClr val="000000"/>
                </a:solidFill>
              </a:rPr>
              <a:pPr eaLnBrk="1" hangingPunct="1"/>
              <a:t>4</a:t>
            </a:fld>
            <a:endParaRPr lang="en-US" sz="1400" smtClean="0">
              <a:solidFill>
                <a:srgbClr val="000000"/>
              </a:solidFill>
            </a:endParaRPr>
          </a:p>
        </p:txBody>
      </p:sp>
      <p:pic>
        <p:nvPicPr>
          <p:cNvPr id="18435"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2425BAFB-31E6-413A-A5D8-6B18E8DC02E3}" type="slidenum">
              <a:rPr lang="ar-SA" sz="1400">
                <a:solidFill>
                  <a:srgbClr val="000000"/>
                </a:solidFill>
              </a:rPr>
              <a:pPr rtl="0" eaLnBrk="1" fontAlgn="base" hangingPunct="1">
                <a:spcBef>
                  <a:spcPct val="0"/>
                </a:spcBef>
                <a:spcAft>
                  <a:spcPct val="0"/>
                </a:spcAft>
              </a:pPr>
              <a:t>4</a:t>
            </a:fld>
            <a:endParaRPr lang="en-US" sz="1400">
              <a:solidFill>
                <a:srgbClr val="000000"/>
              </a:solidFill>
            </a:endParaRPr>
          </a:p>
        </p:txBody>
      </p:sp>
      <p:sp>
        <p:nvSpPr>
          <p:cNvPr id="113666" name="Rectangle 2"/>
          <p:cNvSpPr>
            <a:spLocks noChangeArrowheads="1"/>
          </p:cNvSpPr>
          <p:nvPr/>
        </p:nvSpPr>
        <p:spPr bwMode="auto">
          <a:xfrm>
            <a:off x="1187450" y="260350"/>
            <a:ext cx="7793038"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0"/>
              </a:spcBef>
              <a:spcAft>
                <a:spcPct val="0"/>
              </a:spcAft>
            </a:pPr>
            <a:r>
              <a:rPr lang="ar-SA" sz="4400" b="1">
                <a:solidFill>
                  <a:srgbClr val="333399"/>
                </a:solidFill>
                <a:cs typeface="Traditional Arabic" pitchFamily="2" charset="-78"/>
              </a:rPr>
              <a:t> </a:t>
            </a:r>
            <a:r>
              <a:rPr lang="ar-SA" sz="4400" b="1">
                <a:solidFill>
                  <a:srgbClr val="C00000"/>
                </a:solidFill>
                <a:cs typeface="PT Bold Heading" pitchFamily="2" charset="-78"/>
              </a:rPr>
              <a:t>عقيدة مبرهنة : </a:t>
            </a:r>
          </a:p>
        </p:txBody>
      </p:sp>
      <p:sp>
        <p:nvSpPr>
          <p:cNvPr id="113667" name="Rectangle 3"/>
          <p:cNvSpPr>
            <a:spLocks noChangeArrowheads="1"/>
          </p:cNvSpPr>
          <p:nvPr/>
        </p:nvSpPr>
        <p:spPr bwMode="auto">
          <a:xfrm>
            <a:off x="0" y="908050"/>
            <a:ext cx="853440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spcBef>
                <a:spcPct val="20000"/>
              </a:spcBef>
              <a:spcAft>
                <a:spcPct val="0"/>
              </a:spcAft>
              <a:buClr>
                <a:srgbClr val="3333CC"/>
              </a:buClr>
              <a:buSzPct val="60000"/>
              <a:buFont typeface="Wingdings" pitchFamily="2" charset="2"/>
              <a:buNone/>
            </a:pPr>
            <a:r>
              <a:rPr lang="ar-SA" sz="2600" b="1">
                <a:solidFill>
                  <a:srgbClr val="C00000"/>
                </a:solidFill>
                <a:cs typeface="PT Bold Heading" pitchFamily="2" charset="-78"/>
              </a:rPr>
              <a:t>معنى أنها عقيدة مبرهنة:</a:t>
            </a:r>
          </a:p>
          <a:p>
            <a:pPr marL="457200" indent="-457200" algn="just" fontAlgn="base">
              <a:spcBef>
                <a:spcPct val="20000"/>
              </a:spcBef>
              <a:spcAft>
                <a:spcPct val="0"/>
              </a:spcAft>
              <a:buClr>
                <a:srgbClr val="3333CC"/>
              </a:buClr>
              <a:buSzPct val="60000"/>
              <a:buFont typeface="Wingdings" pitchFamily="2" charset="2"/>
              <a:buChar char="n"/>
            </a:pPr>
            <a:r>
              <a:rPr lang="ar-SA" sz="2600" b="1">
                <a:solidFill>
                  <a:srgbClr val="FFFFFF"/>
                </a:solidFill>
                <a:cs typeface="PT Bold Heading" pitchFamily="2" charset="-78"/>
              </a:rPr>
              <a:t>لا</a:t>
            </a:r>
            <a:r>
              <a:rPr lang="ar-JO" sz="2600" b="1">
                <a:solidFill>
                  <a:srgbClr val="FFFFFF"/>
                </a:solidFill>
                <a:cs typeface="PT Bold Heading" pitchFamily="2" charset="-78"/>
              </a:rPr>
              <a:t> </a:t>
            </a:r>
            <a:r>
              <a:rPr lang="ar-SA" sz="2600" b="1">
                <a:solidFill>
                  <a:srgbClr val="FFFFFF"/>
                </a:solidFill>
                <a:cs typeface="PT Bold Heading" pitchFamily="2" charset="-78"/>
              </a:rPr>
              <a:t>يخالفها عقل صريح, و لا يناقضها برهان قاطع.</a:t>
            </a:r>
          </a:p>
          <a:p>
            <a:pPr marL="457200" indent="-457200" algn="just" fontAlgn="base">
              <a:spcBef>
                <a:spcPct val="20000"/>
              </a:spcBef>
              <a:spcAft>
                <a:spcPct val="0"/>
              </a:spcAft>
              <a:buClr>
                <a:srgbClr val="3333CC"/>
              </a:buClr>
              <a:buSzPct val="60000"/>
              <a:buFont typeface="Wingdings" pitchFamily="2" charset="2"/>
              <a:buChar char="n"/>
            </a:pPr>
            <a:r>
              <a:rPr lang="ar-SA" sz="2600" b="1">
                <a:solidFill>
                  <a:srgbClr val="FFFFFF"/>
                </a:solidFill>
                <a:cs typeface="PT Bold Heading" pitchFamily="2" charset="-78"/>
              </a:rPr>
              <a:t>يمكن إثبات مسائل العقيدة الكبرى بالحجج العقلية و الأدلة الكونية:</a:t>
            </a:r>
          </a:p>
          <a:p>
            <a:pPr marL="457200" indent="-457200" algn="just" fontAlgn="base">
              <a:spcBef>
                <a:spcPct val="20000"/>
              </a:spcBef>
              <a:spcAft>
                <a:spcPct val="0"/>
              </a:spcAft>
              <a:buClr>
                <a:srgbClr val="3333CC"/>
              </a:buClr>
              <a:buSzPct val="60000"/>
              <a:buFont typeface="Wingdings" pitchFamily="2" charset="2"/>
              <a:buNone/>
            </a:pPr>
            <a:r>
              <a:rPr lang="ar-SA" sz="2600" b="1">
                <a:solidFill>
                  <a:srgbClr val="FFFFFF"/>
                </a:solidFill>
                <a:cs typeface="PT Bold Heading" pitchFamily="2" charset="-78"/>
              </a:rPr>
              <a:t>و من ذلك مثلا:</a:t>
            </a:r>
          </a:p>
          <a:p>
            <a:pPr marL="457200" indent="-457200" algn="just" fontAlgn="base">
              <a:spcBef>
                <a:spcPct val="20000"/>
              </a:spcBef>
              <a:spcAft>
                <a:spcPct val="0"/>
              </a:spcAft>
              <a:buClr>
                <a:srgbClr val="FF0000"/>
              </a:buClr>
              <a:buSzPct val="60000"/>
              <a:buFont typeface="Wingdings" pitchFamily="2" charset="2"/>
              <a:buAutoNum type="arabicPeriod"/>
            </a:pPr>
            <a:r>
              <a:rPr lang="ar-SA" sz="2600" b="1">
                <a:solidFill>
                  <a:srgbClr val="FFFFFF"/>
                </a:solidFill>
                <a:cs typeface="PT Bold Heading" pitchFamily="2" charset="-78"/>
              </a:rPr>
              <a:t>ربوبية الله تعالى و ألوهيته (أم خلقوا من غير شيء أم هم الخالقون).</a:t>
            </a:r>
          </a:p>
          <a:p>
            <a:pPr marL="457200" indent="-457200" algn="just" fontAlgn="base">
              <a:spcBef>
                <a:spcPct val="20000"/>
              </a:spcBef>
              <a:spcAft>
                <a:spcPct val="0"/>
              </a:spcAft>
              <a:buClr>
                <a:srgbClr val="3333CC"/>
              </a:buClr>
              <a:buSzPct val="60000"/>
              <a:buFont typeface="Wingdings" pitchFamily="2" charset="2"/>
              <a:buNone/>
            </a:pPr>
            <a:r>
              <a:rPr lang="ar-SA" sz="2600" b="1">
                <a:solidFill>
                  <a:srgbClr val="FF0000"/>
                </a:solidFill>
                <a:cs typeface="PT Bold Heading" pitchFamily="2" charset="-78"/>
              </a:rPr>
              <a:t>س/</a:t>
            </a:r>
            <a:r>
              <a:rPr lang="ar-SA" sz="2600" b="1">
                <a:solidFill>
                  <a:srgbClr val="000000"/>
                </a:solidFill>
                <a:cs typeface="PT Bold Heading" pitchFamily="2" charset="-78"/>
              </a:rPr>
              <a:t>هل وجدوا من العدم؟ </a:t>
            </a:r>
            <a:r>
              <a:rPr lang="ar-JO" sz="2600" b="1">
                <a:solidFill>
                  <a:srgbClr val="000000"/>
                </a:solidFill>
                <a:cs typeface="PT Bold Heading" pitchFamily="2" charset="-78"/>
              </a:rPr>
              <a:t>   </a:t>
            </a:r>
            <a:r>
              <a:rPr lang="ar-SA" sz="2600" b="1">
                <a:solidFill>
                  <a:srgbClr val="FF0000"/>
                </a:solidFill>
                <a:cs typeface="PT Bold Heading" pitchFamily="2" charset="-78"/>
              </a:rPr>
              <a:t>ج/</a:t>
            </a:r>
            <a:r>
              <a:rPr lang="ar-SA" sz="2600" b="1">
                <a:solidFill>
                  <a:srgbClr val="000000"/>
                </a:solidFill>
                <a:cs typeface="PT Bold Heading" pitchFamily="2" charset="-78"/>
              </a:rPr>
              <a:t>لا.</a:t>
            </a:r>
          </a:p>
          <a:p>
            <a:pPr marL="457200" indent="-457200" algn="just" fontAlgn="base">
              <a:spcBef>
                <a:spcPct val="20000"/>
              </a:spcBef>
              <a:spcAft>
                <a:spcPct val="0"/>
              </a:spcAft>
              <a:buClr>
                <a:srgbClr val="3333CC"/>
              </a:buClr>
              <a:buSzPct val="60000"/>
              <a:buFont typeface="Wingdings" pitchFamily="2" charset="2"/>
              <a:buNone/>
            </a:pPr>
            <a:r>
              <a:rPr lang="ar-SA" sz="2600" b="1">
                <a:solidFill>
                  <a:srgbClr val="FF0000"/>
                </a:solidFill>
                <a:cs typeface="PT Bold Heading" pitchFamily="2" charset="-78"/>
              </a:rPr>
              <a:t>س/</a:t>
            </a:r>
            <a:r>
              <a:rPr lang="ar-SA" sz="2600" b="1">
                <a:solidFill>
                  <a:srgbClr val="000000"/>
                </a:solidFill>
                <a:cs typeface="PT Bold Heading" pitchFamily="2" charset="-78"/>
              </a:rPr>
              <a:t>هل خلقوا أنفسهم؟  </a:t>
            </a:r>
            <a:r>
              <a:rPr lang="ar-JO" sz="2600" b="1">
                <a:solidFill>
                  <a:srgbClr val="000000"/>
                </a:solidFill>
                <a:cs typeface="PT Bold Heading" pitchFamily="2" charset="-78"/>
              </a:rPr>
              <a:t>      </a:t>
            </a:r>
            <a:r>
              <a:rPr lang="ar-SA" sz="2600" b="1">
                <a:solidFill>
                  <a:srgbClr val="FF0000"/>
                </a:solidFill>
                <a:cs typeface="PT Bold Heading" pitchFamily="2" charset="-78"/>
              </a:rPr>
              <a:t>ج/</a:t>
            </a:r>
            <a:r>
              <a:rPr lang="ar-SA" sz="2600" b="1">
                <a:solidFill>
                  <a:srgbClr val="000000"/>
                </a:solidFill>
                <a:cs typeface="PT Bold Heading" pitchFamily="2" charset="-78"/>
              </a:rPr>
              <a:t>لا.</a:t>
            </a:r>
          </a:p>
          <a:p>
            <a:pPr marL="457200" indent="-457200" algn="just" fontAlgn="base">
              <a:spcBef>
                <a:spcPct val="20000"/>
              </a:spcBef>
              <a:spcAft>
                <a:spcPct val="0"/>
              </a:spcAft>
              <a:buClr>
                <a:srgbClr val="3333CC"/>
              </a:buClr>
              <a:buSzPct val="60000"/>
              <a:buFont typeface="Wingdings" pitchFamily="2" charset="2"/>
              <a:buNone/>
            </a:pPr>
            <a:r>
              <a:rPr lang="ar-SA" sz="2600" b="1">
                <a:solidFill>
                  <a:srgbClr val="FF0000"/>
                </a:solidFill>
                <a:cs typeface="PT Bold Heading" pitchFamily="2" charset="-78"/>
              </a:rPr>
              <a:t>إذا:</a:t>
            </a:r>
            <a:r>
              <a:rPr lang="ar-SA" sz="2600" b="1">
                <a:solidFill>
                  <a:srgbClr val="000000"/>
                </a:solidFill>
                <a:cs typeface="PT Bold Heading" pitchFamily="2" charset="-78"/>
              </a:rPr>
              <a:t> </a:t>
            </a:r>
            <a:r>
              <a:rPr lang="ar-SA" sz="2600" b="1">
                <a:solidFill>
                  <a:srgbClr val="3333CC"/>
                </a:solidFill>
                <a:cs typeface="PT Bold Heading" pitchFamily="2" charset="-78"/>
              </a:rPr>
              <a:t>الله خلقهم, و لأنه خلقهم فهو المستحق وحده للعبادة</a:t>
            </a:r>
          </a:p>
          <a:p>
            <a:pPr marL="457200" indent="-457200" algn="just" fontAlgn="base">
              <a:spcBef>
                <a:spcPct val="20000"/>
              </a:spcBef>
              <a:spcAft>
                <a:spcPct val="0"/>
              </a:spcAft>
              <a:buClr>
                <a:srgbClr val="FF0000"/>
              </a:buClr>
              <a:buSzPct val="60000"/>
              <a:buFont typeface="Wingdings" pitchFamily="2" charset="2"/>
              <a:buAutoNum type="arabicPeriod" startAt="2"/>
            </a:pPr>
            <a:r>
              <a:rPr lang="ar-SA" sz="2600" b="1">
                <a:solidFill>
                  <a:srgbClr val="FFFFFF"/>
                </a:solidFill>
                <a:cs typeface="PT Bold Heading" pitchFamily="2" charset="-78"/>
              </a:rPr>
              <a:t>إثبات البعث ليوم القيامة (قال من يحيي العظام و هي رميم* قل يحييها الذي أنشأها أول مرة). و معلوم أن الإعادة أسهل من البداية.</a:t>
            </a:r>
          </a:p>
        </p:txBody>
      </p:sp>
    </p:spTree>
    <p:extLst>
      <p:ext uri="{BB962C8B-B14F-4D97-AF65-F5344CB8AC3E}">
        <p14:creationId xmlns:p14="http://schemas.microsoft.com/office/powerpoint/2010/main" val="836376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 calcmode="lin" valueType="num">
                                      <p:cBhvr additive="base">
                                        <p:cTn id="7" dur="500" fill="hold"/>
                                        <p:tgtEl>
                                          <p:spTgt spid="113666"/>
                                        </p:tgtEl>
                                        <p:attrNameLst>
                                          <p:attrName>ppt_x</p:attrName>
                                        </p:attrNameLst>
                                      </p:cBhvr>
                                      <p:tavLst>
                                        <p:tav tm="0">
                                          <p:val>
                                            <p:strVal val="0-#ppt_w/2"/>
                                          </p:val>
                                        </p:tav>
                                        <p:tav tm="100000">
                                          <p:val>
                                            <p:strVal val="#ppt_x"/>
                                          </p:val>
                                        </p:tav>
                                      </p:tavLst>
                                    </p:anim>
                                    <p:anim calcmode="lin" valueType="num">
                                      <p:cBhvr additive="base">
                                        <p:cTn id="8" dur="500" fill="hold"/>
                                        <p:tgtEl>
                                          <p:spTgt spid="1136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3667">
                                            <p:txEl>
                                              <p:pRg st="0" end="0"/>
                                            </p:txEl>
                                          </p:spTgt>
                                        </p:tgtEl>
                                        <p:attrNameLst>
                                          <p:attrName>style.visibility</p:attrName>
                                        </p:attrNameLst>
                                      </p:cBhvr>
                                      <p:to>
                                        <p:strVal val="visible"/>
                                      </p:to>
                                    </p:set>
                                    <p:anim calcmode="lin" valueType="num">
                                      <p:cBhvr additive="base">
                                        <p:cTn id="13"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nodeType="click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 calcmode="lin" valueType="num">
                                      <p:cBhvr additive="base">
                                        <p:cTn id="19"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nodeType="clickEffect">
                                  <p:stCondLst>
                                    <p:cond delay="0"/>
                                  </p:stCondLst>
                                  <p:childTnLst>
                                    <p:set>
                                      <p:cBhvr>
                                        <p:cTn id="24" dur="1" fill="hold">
                                          <p:stCondLst>
                                            <p:cond delay="0"/>
                                          </p:stCondLst>
                                        </p:cTn>
                                        <p:tgtEl>
                                          <p:spTgt spid="113667">
                                            <p:txEl>
                                              <p:pRg st="2" end="2"/>
                                            </p:txEl>
                                          </p:spTgt>
                                        </p:tgtEl>
                                        <p:attrNameLst>
                                          <p:attrName>style.visibility</p:attrName>
                                        </p:attrNameLst>
                                      </p:cBhvr>
                                      <p:to>
                                        <p:strVal val="visible"/>
                                      </p:to>
                                    </p:set>
                                    <p:anim calcmode="lin" valueType="num">
                                      <p:cBhvr additive="base">
                                        <p:cTn id="25" dur="5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3667">
                                            <p:txEl>
                                              <p:pRg st="2" end="2"/>
                                            </p:txEl>
                                          </p:spTgt>
                                        </p:tgtEl>
                                        <p:attrNameLst>
                                          <p:attrName>ppt_y</p:attrName>
                                        </p:attrNameLst>
                                      </p:cBhvr>
                                      <p:tavLst>
                                        <p:tav tm="0">
                                          <p:val>
                                            <p:strVal val="1+#ppt_h/2"/>
                                          </p:val>
                                        </p:tav>
                                        <p:tav tm="100000">
                                          <p:val>
                                            <p:strVal val="#ppt_y"/>
                                          </p:val>
                                        </p:tav>
                                      </p:tavLst>
                                    </p:anim>
                                  </p:childTnLst>
                                </p:cTn>
                              </p:par>
                              <p:par>
                                <p:cTn id="27" presetID="7" presetClass="entr" presetSubtype="4" fill="hold" nodeType="withEffect">
                                  <p:stCondLst>
                                    <p:cond delay="0"/>
                                  </p:stCondLst>
                                  <p:childTnLst>
                                    <p:set>
                                      <p:cBhvr>
                                        <p:cTn id="28" dur="1" fill="hold">
                                          <p:stCondLst>
                                            <p:cond delay="0"/>
                                          </p:stCondLst>
                                        </p:cTn>
                                        <p:tgtEl>
                                          <p:spTgt spid="113667">
                                            <p:txEl>
                                              <p:pRg st="3" end="3"/>
                                            </p:txEl>
                                          </p:spTgt>
                                        </p:tgtEl>
                                        <p:attrNameLst>
                                          <p:attrName>style.visibility</p:attrName>
                                        </p:attrNameLst>
                                      </p:cBhvr>
                                      <p:to>
                                        <p:strVal val="visible"/>
                                      </p:to>
                                    </p:set>
                                    <p:anim calcmode="lin" valueType="num">
                                      <p:cBhvr additive="base">
                                        <p:cTn id="29"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36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7" presetClass="entr" presetSubtype="4" fill="hold" nodeType="clickEffect">
                                  <p:stCondLst>
                                    <p:cond delay="0"/>
                                  </p:stCondLst>
                                  <p:childTnLst>
                                    <p:set>
                                      <p:cBhvr>
                                        <p:cTn id="34" dur="1" fill="hold">
                                          <p:stCondLst>
                                            <p:cond delay="0"/>
                                          </p:stCondLst>
                                        </p:cTn>
                                        <p:tgtEl>
                                          <p:spTgt spid="113667">
                                            <p:txEl>
                                              <p:pRg st="4" end="4"/>
                                            </p:txEl>
                                          </p:spTgt>
                                        </p:tgtEl>
                                        <p:attrNameLst>
                                          <p:attrName>style.visibility</p:attrName>
                                        </p:attrNameLst>
                                      </p:cBhvr>
                                      <p:to>
                                        <p:strVal val="visible"/>
                                      </p:to>
                                    </p:set>
                                    <p:anim calcmode="lin" valueType="num">
                                      <p:cBhvr additive="base">
                                        <p:cTn id="35" dur="5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36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113667">
                                            <p:txEl>
                                              <p:pRg st="5" end="5"/>
                                            </p:txEl>
                                          </p:spTgt>
                                        </p:tgtEl>
                                        <p:attrNameLst>
                                          <p:attrName>style.visibility</p:attrName>
                                        </p:attrNameLst>
                                      </p:cBhvr>
                                      <p:to>
                                        <p:strVal val="visible"/>
                                      </p:to>
                                    </p:set>
                                    <p:animEffect transition="in" filter="wipe(down)">
                                      <p:cBhvr>
                                        <p:cTn id="41" dur="500"/>
                                        <p:tgtEl>
                                          <p:spTgt spid="113667">
                                            <p:txEl>
                                              <p:pRg st="5" end="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113667">
                                            <p:txEl>
                                              <p:pRg st="6" end="6"/>
                                            </p:txEl>
                                          </p:spTgt>
                                        </p:tgtEl>
                                        <p:attrNameLst>
                                          <p:attrName>style.visibility</p:attrName>
                                        </p:attrNameLst>
                                      </p:cBhvr>
                                      <p:to>
                                        <p:strVal val="visible"/>
                                      </p:to>
                                    </p:set>
                                    <p:animEffect transition="in" filter="wipe(down)">
                                      <p:cBhvr>
                                        <p:cTn id="46" dur="500"/>
                                        <p:tgtEl>
                                          <p:spTgt spid="113667">
                                            <p:txEl>
                                              <p:pRg st="6" end="6"/>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7" presetClass="entr" presetSubtype="8" fill="hold" nodeType="clickEffect">
                                  <p:stCondLst>
                                    <p:cond delay="0"/>
                                  </p:stCondLst>
                                  <p:childTnLst>
                                    <p:set>
                                      <p:cBhvr>
                                        <p:cTn id="50" dur="1" fill="hold">
                                          <p:stCondLst>
                                            <p:cond delay="0"/>
                                          </p:stCondLst>
                                        </p:cTn>
                                        <p:tgtEl>
                                          <p:spTgt spid="113667">
                                            <p:txEl>
                                              <p:pRg st="7" end="7"/>
                                            </p:txEl>
                                          </p:spTgt>
                                        </p:tgtEl>
                                        <p:attrNameLst>
                                          <p:attrName>style.visibility</p:attrName>
                                        </p:attrNameLst>
                                      </p:cBhvr>
                                      <p:to>
                                        <p:strVal val="visible"/>
                                      </p:to>
                                    </p:set>
                                    <p:anim calcmode="lin" valueType="num">
                                      <p:cBhvr additive="base">
                                        <p:cTn id="51" dur="500" fill="hold"/>
                                        <p:tgtEl>
                                          <p:spTgt spid="113667">
                                            <p:txEl>
                                              <p:pRg st="7" end="7"/>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136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7" presetClass="entr" presetSubtype="1" fill="hold" nodeType="clickEffect">
                                  <p:stCondLst>
                                    <p:cond delay="0"/>
                                  </p:stCondLst>
                                  <p:childTnLst>
                                    <p:set>
                                      <p:cBhvr>
                                        <p:cTn id="56" dur="1" fill="hold">
                                          <p:stCondLst>
                                            <p:cond delay="0"/>
                                          </p:stCondLst>
                                        </p:cTn>
                                        <p:tgtEl>
                                          <p:spTgt spid="113667">
                                            <p:txEl>
                                              <p:pRg st="8" end="8"/>
                                            </p:txEl>
                                          </p:spTgt>
                                        </p:tgtEl>
                                        <p:attrNameLst>
                                          <p:attrName>style.visibility</p:attrName>
                                        </p:attrNameLst>
                                      </p:cBhvr>
                                      <p:to>
                                        <p:strVal val="visible"/>
                                      </p:to>
                                    </p:set>
                                    <p:anim calcmode="lin" valueType="num">
                                      <p:cBhvr additive="base">
                                        <p:cTn id="57" dur="500" fill="hold"/>
                                        <p:tgtEl>
                                          <p:spTgt spid="113667">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3667">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CDDF66D9-A61C-45FB-BBAE-F04E073CCE42}" type="slidenum">
              <a:rPr lang="ar-SA" sz="1400" smtClean="0">
                <a:solidFill>
                  <a:srgbClr val="000000"/>
                </a:solidFill>
              </a:rPr>
              <a:pPr eaLnBrk="1" hangingPunct="1"/>
              <a:t>5</a:t>
            </a:fld>
            <a:endParaRPr lang="en-US" sz="1400" smtClean="0">
              <a:solidFill>
                <a:srgbClr val="000000"/>
              </a:solidFill>
            </a:endParaRPr>
          </a:p>
        </p:txBody>
      </p:sp>
      <p:pic>
        <p:nvPicPr>
          <p:cNvPr id="19459"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4C45A373-3B88-46C4-ADD4-F437299C814D}" type="slidenum">
              <a:rPr lang="ar-SA" sz="1400">
                <a:solidFill>
                  <a:srgbClr val="000000"/>
                </a:solidFill>
              </a:rPr>
              <a:pPr rtl="0" eaLnBrk="1" fontAlgn="base" hangingPunct="1">
                <a:spcBef>
                  <a:spcPct val="0"/>
                </a:spcBef>
                <a:spcAft>
                  <a:spcPct val="0"/>
                </a:spcAft>
              </a:pPr>
              <a:t>5</a:t>
            </a:fld>
            <a:endParaRPr lang="en-US" sz="1400">
              <a:solidFill>
                <a:srgbClr val="000000"/>
              </a:solidFill>
            </a:endParaRPr>
          </a:p>
        </p:txBody>
      </p:sp>
      <p:sp>
        <p:nvSpPr>
          <p:cNvPr id="114690" name="Rectangle 2"/>
          <p:cNvSpPr>
            <a:spLocks noChangeArrowheads="1"/>
          </p:cNvSpPr>
          <p:nvPr/>
        </p:nvSpPr>
        <p:spPr bwMode="auto">
          <a:xfrm>
            <a:off x="1066800" y="53340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0"/>
              </a:spcBef>
              <a:spcAft>
                <a:spcPct val="0"/>
              </a:spcAft>
            </a:pPr>
            <a:r>
              <a:rPr lang="ar-SA" sz="4400" b="1">
                <a:solidFill>
                  <a:srgbClr val="333399"/>
                </a:solidFill>
                <a:cs typeface="Traditional Arabic" pitchFamily="2" charset="-78"/>
              </a:rPr>
              <a:t> </a:t>
            </a:r>
            <a:r>
              <a:rPr lang="ar-SA" sz="4400" b="1">
                <a:solidFill>
                  <a:srgbClr val="C00000"/>
                </a:solidFill>
                <a:cs typeface="PT Bold Heading" pitchFamily="2" charset="-78"/>
              </a:rPr>
              <a:t>عقيدة واضحة : </a:t>
            </a:r>
          </a:p>
        </p:txBody>
      </p:sp>
      <p:sp>
        <p:nvSpPr>
          <p:cNvPr id="114691" name="Rectangle 3"/>
          <p:cNvSpPr>
            <a:spLocks noChangeArrowheads="1"/>
          </p:cNvSpPr>
          <p:nvPr/>
        </p:nvSpPr>
        <p:spPr bwMode="auto">
          <a:xfrm>
            <a:off x="14288" y="1981200"/>
            <a:ext cx="91154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Low" fontAlgn="base">
              <a:lnSpc>
                <a:spcPct val="160000"/>
              </a:lnSpc>
              <a:spcBef>
                <a:spcPct val="20000"/>
              </a:spcBef>
              <a:spcAft>
                <a:spcPct val="0"/>
              </a:spcAft>
              <a:buClr>
                <a:srgbClr val="3333CC"/>
              </a:buClr>
              <a:buSzPct val="60000"/>
              <a:buFont typeface="Wingdings" pitchFamily="2" charset="2"/>
              <a:buChar char="n"/>
            </a:pPr>
            <a:r>
              <a:rPr lang="ar-SA" sz="2800" b="1">
                <a:solidFill>
                  <a:srgbClr val="FFFFFF"/>
                </a:solidFill>
                <a:cs typeface="PT Bold Heading" pitchFamily="2" charset="-78"/>
              </a:rPr>
              <a:t>العقيدة الإسلامية واضحة لا غموض فيها، سهلة لا ع</a:t>
            </a:r>
            <a:r>
              <a:rPr lang="ar-EG" sz="2800" b="1">
                <a:solidFill>
                  <a:srgbClr val="FFFFFF"/>
                </a:solidFill>
                <a:cs typeface="PT Bold Heading" pitchFamily="2" charset="-78"/>
              </a:rPr>
              <a:t>ُ</a:t>
            </a:r>
            <a:r>
              <a:rPr lang="ar-SA" sz="2800" b="1">
                <a:solidFill>
                  <a:srgbClr val="FFFFFF"/>
                </a:solidFill>
                <a:cs typeface="PT Bold Heading" pitchFamily="2" charset="-78"/>
              </a:rPr>
              <a:t>سْر فيها.</a:t>
            </a:r>
          </a:p>
          <a:p>
            <a:pPr marL="457200" indent="-457200" algn="justLow" fontAlgn="base">
              <a:lnSpc>
                <a:spcPct val="160000"/>
              </a:lnSpc>
              <a:spcBef>
                <a:spcPct val="20000"/>
              </a:spcBef>
              <a:spcAft>
                <a:spcPct val="0"/>
              </a:spcAft>
              <a:buClr>
                <a:srgbClr val="3333CC"/>
              </a:buClr>
              <a:buSzPct val="60000"/>
              <a:buFont typeface="Wingdings" pitchFamily="2" charset="2"/>
              <a:buChar char="n"/>
            </a:pPr>
            <a:r>
              <a:rPr lang="ar-SA" sz="2800" b="1">
                <a:solidFill>
                  <a:srgbClr val="C00000"/>
                </a:solidFill>
                <a:cs typeface="PT Bold Heading" pitchFamily="2" charset="-78"/>
              </a:rPr>
              <a:t>مظاهر الوضوح :</a:t>
            </a:r>
          </a:p>
          <a:p>
            <a:pPr marL="457200" indent="-457200" algn="justLow" fontAlgn="base">
              <a:lnSpc>
                <a:spcPct val="160000"/>
              </a:lnSpc>
              <a:spcBef>
                <a:spcPct val="20000"/>
              </a:spcBef>
              <a:spcAft>
                <a:spcPct val="0"/>
              </a:spcAft>
              <a:buClr>
                <a:srgbClr val="3333CC"/>
              </a:buClr>
              <a:buSzPct val="60000"/>
              <a:buFont typeface="Wingdings" pitchFamily="2" charset="2"/>
              <a:buChar char="n"/>
            </a:pPr>
            <a:r>
              <a:rPr lang="ar-SA" sz="2800" b="1">
                <a:solidFill>
                  <a:srgbClr val="FFFFFF"/>
                </a:solidFill>
                <a:cs typeface="PT Bold Heading" pitchFamily="2" charset="-78"/>
              </a:rPr>
              <a:t>الوحدانية ونفي التعدد. (</a:t>
            </a:r>
            <a:r>
              <a:rPr lang="ar-SA" sz="2800">
                <a:solidFill>
                  <a:srgbClr val="FFFFFF"/>
                </a:solidFill>
                <a:cs typeface="PT Bold Heading" pitchFamily="2" charset="-78"/>
              </a:rPr>
              <a:t>1- التوحيد في الخلق. 2- توحيد مصدر التلقي)</a:t>
            </a:r>
          </a:p>
          <a:p>
            <a:pPr marL="457200" indent="-457200" algn="justLow" fontAlgn="base">
              <a:lnSpc>
                <a:spcPct val="160000"/>
              </a:lnSpc>
              <a:spcBef>
                <a:spcPct val="20000"/>
              </a:spcBef>
              <a:spcAft>
                <a:spcPct val="0"/>
              </a:spcAft>
              <a:buClr>
                <a:srgbClr val="3333CC"/>
              </a:buClr>
              <a:buSzPct val="60000"/>
              <a:buFont typeface="Wingdings" pitchFamily="2" charset="2"/>
              <a:buChar char="n"/>
            </a:pPr>
            <a:r>
              <a:rPr lang="ar-SA" sz="2800" b="1">
                <a:solidFill>
                  <a:srgbClr val="FFFFFF"/>
                </a:solidFill>
                <a:cs typeface="PT Bold Heading" pitchFamily="2" charset="-78"/>
              </a:rPr>
              <a:t>تقرير السماحة واليسر وإنكار الغُلُو والعسر.</a:t>
            </a:r>
          </a:p>
          <a:p>
            <a:pPr marL="457200" indent="-457200" algn="justLow" fontAlgn="base">
              <a:lnSpc>
                <a:spcPct val="160000"/>
              </a:lnSpc>
              <a:spcBef>
                <a:spcPct val="20000"/>
              </a:spcBef>
              <a:spcAft>
                <a:spcPct val="0"/>
              </a:spcAft>
              <a:buClr>
                <a:srgbClr val="3333CC"/>
              </a:buClr>
              <a:buSzPct val="60000"/>
              <a:buFont typeface="Wingdings" pitchFamily="2" charset="2"/>
              <a:buChar char="n"/>
            </a:pPr>
            <a:r>
              <a:rPr lang="ar-SA" sz="2800" b="1">
                <a:solidFill>
                  <a:srgbClr val="FFFFFF"/>
                </a:solidFill>
                <a:cs typeface="PT Bold Heading" pitchFamily="2" charset="-78"/>
              </a:rPr>
              <a:t>فطرية العقيدة.</a:t>
            </a:r>
          </a:p>
        </p:txBody>
      </p:sp>
    </p:spTree>
    <p:extLst>
      <p:ext uri="{BB962C8B-B14F-4D97-AF65-F5344CB8AC3E}">
        <p14:creationId xmlns:p14="http://schemas.microsoft.com/office/powerpoint/2010/main" val="2262303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0-#ppt_w/2"/>
                                          </p:val>
                                        </p:tav>
                                        <p:tav tm="100000">
                                          <p:val>
                                            <p:strVal val="#ppt_x"/>
                                          </p:val>
                                        </p:tav>
                                      </p:tavLst>
                                    </p:anim>
                                    <p:anim calcmode="lin" valueType="num">
                                      <p:cBhvr additive="base">
                                        <p:cTn id="8" dur="500" fill="hold"/>
                                        <p:tgtEl>
                                          <p:spTgt spid="1146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1">
                                            <p:txEl>
                                              <p:pRg st="0" end="0"/>
                                            </p:txEl>
                                          </p:spTgt>
                                        </p:tgtEl>
                                        <p:attrNameLst>
                                          <p:attrName>style.visibility</p:attrName>
                                        </p:attrNameLst>
                                      </p:cBhvr>
                                      <p:to>
                                        <p:strVal val="visible"/>
                                      </p:to>
                                    </p:set>
                                    <p:anim calcmode="lin" valueType="num">
                                      <p:cBhvr additive="base">
                                        <p:cTn id="13"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1">
                                            <p:txEl>
                                              <p:pRg st="1" end="1"/>
                                            </p:txEl>
                                          </p:spTgt>
                                        </p:tgtEl>
                                        <p:attrNameLst>
                                          <p:attrName>style.visibility</p:attrName>
                                        </p:attrNameLst>
                                      </p:cBhvr>
                                      <p:to>
                                        <p:strVal val="visible"/>
                                      </p:to>
                                    </p:set>
                                    <p:anim calcmode="lin" valueType="num">
                                      <p:cBhvr additive="base">
                                        <p:cTn id="19" dur="500" fill="hold"/>
                                        <p:tgtEl>
                                          <p:spTgt spid="1146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4691">
                                            <p:txEl>
                                              <p:pRg st="2" end="2"/>
                                            </p:txEl>
                                          </p:spTgt>
                                        </p:tgtEl>
                                        <p:attrNameLst>
                                          <p:attrName>style.visibility</p:attrName>
                                        </p:attrNameLst>
                                      </p:cBhvr>
                                      <p:to>
                                        <p:strVal val="visible"/>
                                      </p:to>
                                    </p:set>
                                    <p:anim calcmode="lin" valueType="num">
                                      <p:cBhvr additive="base">
                                        <p:cTn id="25" dur="500" fill="hold"/>
                                        <p:tgtEl>
                                          <p:spTgt spid="1146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4691">
                                            <p:txEl>
                                              <p:pRg st="3" end="3"/>
                                            </p:txEl>
                                          </p:spTgt>
                                        </p:tgtEl>
                                        <p:attrNameLst>
                                          <p:attrName>style.visibility</p:attrName>
                                        </p:attrNameLst>
                                      </p:cBhvr>
                                      <p:to>
                                        <p:strVal val="visible"/>
                                      </p:to>
                                    </p:set>
                                    <p:anim calcmode="lin" valueType="num">
                                      <p:cBhvr additive="base">
                                        <p:cTn id="31" dur="500" fill="hold"/>
                                        <p:tgtEl>
                                          <p:spTgt spid="11469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46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4691">
                                            <p:txEl>
                                              <p:pRg st="4" end="4"/>
                                            </p:txEl>
                                          </p:spTgt>
                                        </p:tgtEl>
                                        <p:attrNameLst>
                                          <p:attrName>style.visibility</p:attrName>
                                        </p:attrNameLst>
                                      </p:cBhvr>
                                      <p:to>
                                        <p:strVal val="visible"/>
                                      </p:to>
                                    </p:set>
                                    <p:anim calcmode="lin" valueType="num">
                                      <p:cBhvr additive="base">
                                        <p:cTn id="37" dur="500" fill="hold"/>
                                        <p:tgtEl>
                                          <p:spTgt spid="11469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46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P spid="114691"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899040E3-AF0D-4E74-A888-C1EEF1CF69CE}" type="slidenum">
              <a:rPr lang="ar-SA" sz="1400" smtClean="0">
                <a:solidFill>
                  <a:srgbClr val="000000"/>
                </a:solidFill>
              </a:rPr>
              <a:pPr eaLnBrk="1" hangingPunct="1"/>
              <a:t>6</a:t>
            </a:fld>
            <a:endParaRPr lang="en-US" sz="1400" smtClean="0">
              <a:solidFill>
                <a:srgbClr val="000000"/>
              </a:solidFill>
            </a:endParaRPr>
          </a:p>
        </p:txBody>
      </p:sp>
      <p:pic>
        <p:nvPicPr>
          <p:cNvPr id="20483"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644BC25E-6F73-4E40-A254-1546748C4C52}" type="slidenum">
              <a:rPr lang="ar-SA" sz="1400">
                <a:solidFill>
                  <a:srgbClr val="000000"/>
                </a:solidFill>
              </a:rPr>
              <a:pPr rtl="0" eaLnBrk="1" fontAlgn="base" hangingPunct="1">
                <a:spcBef>
                  <a:spcPct val="0"/>
                </a:spcBef>
                <a:spcAft>
                  <a:spcPct val="0"/>
                </a:spcAft>
              </a:pPr>
              <a:t>6</a:t>
            </a:fld>
            <a:endParaRPr lang="en-US" sz="1400">
              <a:solidFill>
                <a:srgbClr val="000000"/>
              </a:solidFill>
            </a:endParaRPr>
          </a:p>
        </p:txBody>
      </p:sp>
      <p:sp>
        <p:nvSpPr>
          <p:cNvPr id="115714" name="Rectangle 2"/>
          <p:cNvSpPr>
            <a:spLocks noChangeArrowheads="1"/>
          </p:cNvSpPr>
          <p:nvPr/>
        </p:nvSpPr>
        <p:spPr bwMode="auto">
          <a:xfrm>
            <a:off x="827088" y="1052513"/>
            <a:ext cx="77930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0"/>
              </a:spcBef>
              <a:spcAft>
                <a:spcPct val="0"/>
              </a:spcAft>
            </a:pPr>
            <a:r>
              <a:rPr lang="ar-SA" sz="4400" b="1">
                <a:solidFill>
                  <a:srgbClr val="333399"/>
                </a:solidFill>
                <a:cs typeface="Traditional Arabic" pitchFamily="2" charset="-78"/>
              </a:rPr>
              <a:t> </a:t>
            </a:r>
            <a:r>
              <a:rPr lang="ar-SA" sz="4400" b="1">
                <a:solidFill>
                  <a:srgbClr val="951313"/>
                </a:solidFill>
                <a:cs typeface="PT Bold Heading" pitchFamily="2" charset="-78"/>
              </a:rPr>
              <a:t>عقيدة وسطية: </a:t>
            </a:r>
          </a:p>
        </p:txBody>
      </p:sp>
      <p:sp>
        <p:nvSpPr>
          <p:cNvPr id="115715" name="Rectangle 3"/>
          <p:cNvSpPr>
            <a:spLocks noChangeArrowheads="1"/>
          </p:cNvSpPr>
          <p:nvPr/>
        </p:nvSpPr>
        <p:spPr bwMode="auto">
          <a:xfrm>
            <a:off x="250825" y="2133600"/>
            <a:ext cx="853440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lgn="just" fontAlgn="base">
              <a:lnSpc>
                <a:spcPct val="180000"/>
              </a:lnSpc>
              <a:spcBef>
                <a:spcPct val="20000"/>
              </a:spcBef>
              <a:spcAft>
                <a:spcPct val="0"/>
              </a:spcAft>
              <a:buClr>
                <a:srgbClr val="3333CC"/>
              </a:buClr>
              <a:buSzPct val="60000"/>
              <a:buFont typeface="Wingdings" pitchFamily="2" charset="2"/>
              <a:buChar char="n"/>
            </a:pPr>
            <a:r>
              <a:rPr lang="ar-SA" sz="3600" b="1">
                <a:solidFill>
                  <a:srgbClr val="FFFFFF"/>
                </a:solidFill>
                <a:cs typeface="PT Bold Heading" pitchFamily="2" charset="-78"/>
              </a:rPr>
              <a:t>الوسطية تعني التوازن بين الأمور المتقابلة والتوسط بين الأطراف المتباعدة على ما تقتضيه النصوص الشرعية، وأمة الإسلام أمة الوسط</a:t>
            </a:r>
            <a:r>
              <a:rPr lang="ar-EG" sz="3600" b="1">
                <a:solidFill>
                  <a:srgbClr val="FFFFFF"/>
                </a:solidFill>
                <a:cs typeface="PT Bold Heading" pitchFamily="2" charset="-78"/>
              </a:rPr>
              <a:t>، قال تعالى:</a:t>
            </a:r>
            <a:r>
              <a:rPr lang="ar-SA" sz="3600" b="1">
                <a:solidFill>
                  <a:srgbClr val="FFFFFF"/>
                </a:solidFill>
                <a:cs typeface="PT Bold Heading" pitchFamily="2" charset="-78"/>
              </a:rPr>
              <a:t> (وَكَذَلِكَ جَعَلْنَاكُمْ أُمَّةً وَسَطًاً).</a:t>
            </a:r>
          </a:p>
        </p:txBody>
      </p:sp>
    </p:spTree>
    <p:extLst>
      <p:ext uri="{BB962C8B-B14F-4D97-AF65-F5344CB8AC3E}">
        <p14:creationId xmlns:p14="http://schemas.microsoft.com/office/powerpoint/2010/main" val="1464530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5714"/>
                                        </p:tgtEl>
                                        <p:attrNameLst>
                                          <p:attrName>style.visibility</p:attrName>
                                        </p:attrNameLst>
                                      </p:cBhvr>
                                      <p:to>
                                        <p:strVal val="visible"/>
                                      </p:to>
                                    </p:set>
                                    <p:anim calcmode="lin" valueType="num">
                                      <p:cBhvr additive="base">
                                        <p:cTn id="7" dur="500" fill="hold"/>
                                        <p:tgtEl>
                                          <p:spTgt spid="115714"/>
                                        </p:tgtEl>
                                        <p:attrNameLst>
                                          <p:attrName>ppt_x</p:attrName>
                                        </p:attrNameLst>
                                      </p:cBhvr>
                                      <p:tavLst>
                                        <p:tav tm="0">
                                          <p:val>
                                            <p:strVal val="0-#ppt_w/2"/>
                                          </p:val>
                                        </p:tav>
                                        <p:tav tm="100000">
                                          <p:val>
                                            <p:strVal val="#ppt_x"/>
                                          </p:val>
                                        </p:tav>
                                      </p:tavLst>
                                    </p:anim>
                                    <p:anim calcmode="lin" valueType="num">
                                      <p:cBhvr additive="base">
                                        <p:cTn id="8" dur="500" fill="hold"/>
                                        <p:tgtEl>
                                          <p:spTgt spid="1157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5715">
                                            <p:txEl>
                                              <p:pRg st="0" end="0"/>
                                            </p:txEl>
                                          </p:spTgt>
                                        </p:tgtEl>
                                        <p:attrNameLst>
                                          <p:attrName>style.visibility</p:attrName>
                                        </p:attrNameLst>
                                      </p:cBhvr>
                                      <p:to>
                                        <p:strVal val="visible"/>
                                      </p:to>
                                    </p:set>
                                    <p:anim calcmode="lin" valueType="num">
                                      <p:cBhvr additive="base">
                                        <p:cTn id="13" dur="500" fill="hold"/>
                                        <p:tgtEl>
                                          <p:spTgt spid="1157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57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P spid="115715"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رقم الشريحة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40C4787D-C5FA-408C-A000-ED33EC40A415}" type="slidenum">
              <a:rPr lang="ar-SA" sz="1400" smtClean="0">
                <a:solidFill>
                  <a:srgbClr val="000000"/>
                </a:solidFill>
              </a:rPr>
              <a:pPr eaLnBrk="1" hangingPunct="1"/>
              <a:t>7</a:t>
            </a:fld>
            <a:endParaRPr lang="en-US" sz="1400" smtClean="0">
              <a:solidFill>
                <a:srgbClr val="000000"/>
              </a:solidFill>
            </a:endParaRPr>
          </a:p>
        </p:txBody>
      </p:sp>
      <p:pic>
        <p:nvPicPr>
          <p:cNvPr id="21507"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3947" name="Group 43"/>
          <p:cNvGraphicFramePr>
            <a:graphicFrameLocks noGrp="1"/>
          </p:cNvGraphicFramePr>
          <p:nvPr>
            <p:ph/>
          </p:nvPr>
        </p:nvGraphicFramePr>
        <p:xfrm>
          <a:off x="250825" y="692150"/>
          <a:ext cx="8713788" cy="5370524"/>
        </p:xfrm>
        <a:graphic>
          <a:graphicData uri="http://schemas.openxmlformats.org/drawingml/2006/table">
            <a:tbl>
              <a:tblPr/>
              <a:tblGrid>
                <a:gridCol w="3384550"/>
                <a:gridCol w="3024188"/>
                <a:gridCol w="2305050"/>
              </a:tblGrid>
              <a:tr h="777770">
                <a:tc gridSpan="3">
                  <a:txBody>
                    <a:bodyPr/>
                    <a:lstStyle/>
                    <a:p>
                      <a:pPr marL="0" marR="0" lvl="0" indent="0" algn="ct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4400" b="1" i="0" u="none" strike="noStrike" cap="none" normalizeH="0" baseline="0" dirty="0" smtClean="0">
                          <a:ln>
                            <a:noFill/>
                          </a:ln>
                          <a:solidFill>
                            <a:schemeClr val="hlink"/>
                          </a:solidFill>
                          <a:effectLst/>
                          <a:latin typeface="Tahoma" pitchFamily="34" charset="0"/>
                          <a:cs typeface="PT Bold Heading" pitchFamily="2" charset="-78"/>
                        </a:rPr>
                        <a:t>من مظاهر الوسطية</a:t>
                      </a:r>
                      <a:endParaRPr kumimoji="0" lang="en-US" sz="4400" b="1" i="0" u="none" strike="noStrike" cap="none" normalizeH="0" baseline="0" dirty="0" smtClean="0">
                        <a:ln>
                          <a:noFill/>
                        </a:ln>
                        <a:solidFill>
                          <a:schemeClr val="hlink"/>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rtl="1"/>
                      <a:endParaRPr lang="ar-JO"/>
                    </a:p>
                  </a:txBody>
                  <a:tcPr/>
                </a:tc>
                <a:tc hMerge="1">
                  <a:txBody>
                    <a:bodyPr/>
                    <a:lstStyle/>
                    <a:p>
                      <a:pPr rtl="1"/>
                      <a:endParaRPr lang="ar-JO"/>
                    </a:p>
                  </a:txBody>
                  <a:tcPr/>
                </a:tc>
              </a:tr>
              <a:tr h="96507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smtClean="0">
                          <a:ln>
                            <a:noFill/>
                          </a:ln>
                          <a:solidFill>
                            <a:schemeClr val="bg1"/>
                          </a:solidFill>
                          <a:effectLst/>
                          <a:latin typeface="Tahoma" pitchFamily="34" charset="0"/>
                          <a:cs typeface="PT Bold Heading" pitchFamily="2" charset="-78"/>
                        </a:rPr>
                        <a:t>وبين المعددين للآلهة</a:t>
                      </a:r>
                      <a:endParaRPr kumimoji="0" lang="en-US" sz="2400" b="0" i="0" u="none" strike="noStrike" cap="none" normalizeH="0" baseline="0" smtClean="0">
                        <a:ln>
                          <a:noFill/>
                        </a:ln>
                        <a:solidFill>
                          <a:schemeClr val="bg1"/>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smtClean="0">
                          <a:ln>
                            <a:noFill/>
                          </a:ln>
                          <a:solidFill>
                            <a:schemeClr val="bg1"/>
                          </a:solidFill>
                          <a:effectLst/>
                          <a:latin typeface="Tahoma" pitchFamily="34" charset="0"/>
                          <a:cs typeface="PT Bold Heading" pitchFamily="2" charset="-78"/>
                        </a:rPr>
                        <a:t>بين المنكرين الجاحدين لوجود الله</a:t>
                      </a:r>
                      <a:endParaRPr kumimoji="0" lang="en-US" sz="2400" b="0" i="0" u="none" strike="noStrike" cap="none" normalizeH="0" baseline="0" smtClean="0">
                        <a:ln>
                          <a:noFill/>
                        </a:ln>
                        <a:solidFill>
                          <a:schemeClr val="bg1"/>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1" i="0" u="none" strike="noStrike" cap="none" normalizeH="0" baseline="0" smtClean="0">
                          <a:ln>
                            <a:noFill/>
                          </a:ln>
                          <a:solidFill>
                            <a:srgbClr val="951313"/>
                          </a:solidFill>
                          <a:effectLst/>
                          <a:latin typeface="Tahoma" pitchFamily="34" charset="0"/>
                          <a:cs typeface="PT Bold Heading" pitchFamily="2" charset="-78"/>
                        </a:rPr>
                        <a:t>الإيمان بالله</a:t>
                      </a:r>
                      <a:endParaRPr kumimoji="0" lang="en-US" sz="2400" b="1" i="0" u="none" strike="noStrike" cap="none" normalizeH="0" baseline="0" smtClean="0">
                        <a:ln>
                          <a:noFill/>
                        </a:ln>
                        <a:solidFill>
                          <a:srgbClr val="951313"/>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22937">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smtClean="0">
                          <a:ln>
                            <a:noFill/>
                          </a:ln>
                          <a:solidFill>
                            <a:schemeClr val="bg1"/>
                          </a:solidFill>
                          <a:effectLst/>
                          <a:latin typeface="Tahoma" pitchFamily="34" charset="0"/>
                          <a:cs typeface="PT Bold Heading" pitchFamily="2" charset="-78"/>
                        </a:rPr>
                        <a:t>وبين الذين نفوا الصفات عن الله</a:t>
                      </a:r>
                      <a:endParaRPr kumimoji="0" lang="en-US" sz="2400" b="0" i="0" u="none" strike="noStrike" cap="none" normalizeH="0" baseline="0" smtClean="0">
                        <a:ln>
                          <a:noFill/>
                        </a:ln>
                        <a:solidFill>
                          <a:schemeClr val="bg1"/>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dirty="0" smtClean="0">
                          <a:ln>
                            <a:noFill/>
                          </a:ln>
                          <a:solidFill>
                            <a:schemeClr val="bg1"/>
                          </a:solidFill>
                          <a:effectLst/>
                          <a:latin typeface="Tahoma" pitchFamily="34" charset="0"/>
                          <a:cs typeface="PT Bold Heading" pitchFamily="2" charset="-78"/>
                        </a:rPr>
                        <a:t>بين الذين شبهوا الله بخلقه</a:t>
                      </a:r>
                      <a:endParaRPr kumimoji="0" lang="en-US" sz="2400" b="0" i="0" u="none" strike="noStrike" cap="none" normalizeH="0" baseline="0" dirty="0" smtClean="0">
                        <a:ln>
                          <a:noFill/>
                        </a:ln>
                        <a:solidFill>
                          <a:schemeClr val="bg1"/>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1" i="0" u="none" strike="noStrike" cap="none" normalizeH="0" baseline="0" smtClean="0">
                          <a:ln>
                            <a:noFill/>
                          </a:ln>
                          <a:solidFill>
                            <a:srgbClr val="951313"/>
                          </a:solidFill>
                          <a:effectLst/>
                          <a:latin typeface="Tahoma" pitchFamily="34" charset="0"/>
                          <a:cs typeface="PT Bold Heading" pitchFamily="2" charset="-78"/>
                        </a:rPr>
                        <a:t>إثبات صفات الله</a:t>
                      </a:r>
                      <a:endParaRPr kumimoji="0" lang="en-US" sz="2400" b="1" i="0" u="none" strike="noStrike" cap="none" normalizeH="0" baseline="0" smtClean="0">
                        <a:ln>
                          <a:noFill/>
                        </a:ln>
                        <a:solidFill>
                          <a:srgbClr val="951313"/>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73008">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smtClean="0">
                          <a:ln>
                            <a:noFill/>
                          </a:ln>
                          <a:solidFill>
                            <a:schemeClr val="bg1"/>
                          </a:solidFill>
                          <a:effectLst/>
                          <a:latin typeface="Tahoma" pitchFamily="34" charset="0"/>
                          <a:cs typeface="PT Bold Heading" pitchFamily="2" charset="-78"/>
                        </a:rPr>
                        <a:t>وبين النصارى الذين عظموهم وعبدوهم</a:t>
                      </a:r>
                      <a:endParaRPr kumimoji="0" lang="en-US" sz="2400" b="0" i="0" u="none" strike="noStrike" cap="none" normalizeH="0" baseline="0" smtClean="0">
                        <a:ln>
                          <a:noFill/>
                        </a:ln>
                        <a:solidFill>
                          <a:schemeClr val="bg1"/>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dirty="0" smtClean="0">
                          <a:ln>
                            <a:noFill/>
                          </a:ln>
                          <a:solidFill>
                            <a:schemeClr val="bg1"/>
                          </a:solidFill>
                          <a:effectLst/>
                          <a:latin typeface="Tahoma" pitchFamily="34" charset="0"/>
                          <a:cs typeface="PT Bold Heading" pitchFamily="2" charset="-78"/>
                        </a:rPr>
                        <a:t>بين اليهود الذين كذبوهم وقتلوهم</a:t>
                      </a:r>
                      <a:endParaRPr kumimoji="0" lang="en-US" sz="2400" b="0" i="0" u="none" strike="noStrike" cap="none" normalizeH="0" baseline="0" dirty="0" smtClean="0">
                        <a:ln>
                          <a:noFill/>
                        </a:ln>
                        <a:solidFill>
                          <a:schemeClr val="bg1"/>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1" i="0" u="none" strike="noStrike" cap="none" normalizeH="0" baseline="0" dirty="0" smtClean="0">
                          <a:ln>
                            <a:noFill/>
                          </a:ln>
                          <a:solidFill>
                            <a:srgbClr val="951313"/>
                          </a:solidFill>
                          <a:effectLst/>
                          <a:latin typeface="Tahoma" pitchFamily="34" charset="0"/>
                          <a:cs typeface="PT Bold Heading" pitchFamily="2" charset="-78"/>
                        </a:rPr>
                        <a:t>الإيمان بالأنبياء</a:t>
                      </a:r>
                      <a:endParaRPr kumimoji="0" lang="en-US" sz="2400" b="1" i="0" u="none" strike="noStrike" cap="none" normalizeH="0" baseline="0" dirty="0" smtClean="0">
                        <a:ln>
                          <a:noFill/>
                        </a:ln>
                        <a:solidFill>
                          <a:srgbClr val="951313"/>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65070">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dirty="0" smtClean="0">
                          <a:ln>
                            <a:noFill/>
                          </a:ln>
                          <a:solidFill>
                            <a:schemeClr val="bg1"/>
                          </a:solidFill>
                          <a:effectLst/>
                          <a:latin typeface="Tahoma" pitchFamily="34" charset="0"/>
                          <a:cs typeface="PT Bold Heading" pitchFamily="2" charset="-78"/>
                        </a:rPr>
                        <a:t>إقامة العدل وعدم الظلم</a:t>
                      </a:r>
                      <a:endParaRPr kumimoji="0" lang="en-US" sz="2400" b="0" i="0" u="none" strike="noStrike" cap="none" normalizeH="0" baseline="0" dirty="0" smtClean="0">
                        <a:ln>
                          <a:noFill/>
                        </a:ln>
                        <a:solidFill>
                          <a:schemeClr val="bg1"/>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smtClean="0">
                          <a:ln>
                            <a:noFill/>
                          </a:ln>
                          <a:solidFill>
                            <a:schemeClr val="bg1"/>
                          </a:solidFill>
                          <a:effectLst/>
                          <a:latin typeface="Tahoma" pitchFamily="34" charset="0"/>
                          <a:cs typeface="PT Bold Heading" pitchFamily="2" charset="-78"/>
                        </a:rPr>
                        <a:t>عدم الحب و الموالاة</a:t>
                      </a:r>
                      <a:endParaRPr kumimoji="0" lang="en-US" sz="2400" b="0" i="0" u="none" strike="noStrike" cap="none" normalizeH="0" baseline="0" smtClean="0">
                        <a:ln>
                          <a:noFill/>
                        </a:ln>
                        <a:solidFill>
                          <a:schemeClr val="bg1"/>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1" i="0" u="none" strike="noStrike" cap="none" normalizeH="0" baseline="0" smtClean="0">
                          <a:ln>
                            <a:noFill/>
                          </a:ln>
                          <a:solidFill>
                            <a:srgbClr val="951313"/>
                          </a:solidFill>
                          <a:effectLst/>
                          <a:latin typeface="Tahoma" pitchFamily="34" charset="0"/>
                          <a:cs typeface="PT Bold Heading" pitchFamily="2" charset="-78"/>
                        </a:rPr>
                        <a:t>العلاقة بأصحاب العقائد الأخرى</a:t>
                      </a:r>
                      <a:endParaRPr kumimoji="0" lang="en-US" sz="2400" b="1" i="0" u="none" strike="noStrike" cap="none" normalizeH="0" baseline="0" smtClean="0">
                        <a:ln>
                          <a:noFill/>
                        </a:ln>
                        <a:solidFill>
                          <a:srgbClr val="951313"/>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66658">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dirty="0" smtClean="0">
                          <a:ln>
                            <a:noFill/>
                          </a:ln>
                          <a:solidFill>
                            <a:schemeClr val="bg1"/>
                          </a:solidFill>
                          <a:effectLst/>
                          <a:latin typeface="Tahoma" pitchFamily="34" charset="0"/>
                          <a:cs typeface="PT Bold Heading" pitchFamily="2" charset="-78"/>
                        </a:rPr>
                        <a:t>و بين المادية الشهوانية الغافلة عن الآخرة</a:t>
                      </a:r>
                      <a:endParaRPr kumimoji="0" lang="en-US" sz="2400" b="0" i="0" u="none" strike="noStrike" cap="none" normalizeH="0" baseline="0" dirty="0" smtClean="0">
                        <a:ln>
                          <a:noFill/>
                        </a:ln>
                        <a:solidFill>
                          <a:schemeClr val="bg1"/>
                        </a:solidFill>
                        <a:effectLst/>
                        <a:latin typeface="Tahoma" pitchFamily="34" charset="0"/>
                        <a:cs typeface="PT Bold Heading" pitchFamily="2" charset="-78"/>
                      </a:endParaRP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0" i="0" u="none" strike="noStrike" cap="none" normalizeH="0" baseline="0" dirty="0" smtClean="0">
                          <a:ln>
                            <a:noFill/>
                          </a:ln>
                          <a:solidFill>
                            <a:schemeClr val="bg1"/>
                          </a:solidFill>
                          <a:effectLst/>
                          <a:latin typeface="Tahoma" pitchFamily="34" charset="0"/>
                          <a:cs typeface="PT Bold Heading" pitchFamily="2" charset="-78"/>
                        </a:rPr>
                        <a:t>بين الرهبانية المنقطعة عن الدنيا</a:t>
                      </a:r>
                      <a:endParaRPr kumimoji="0" lang="en-US" sz="2400" b="0" i="0" u="none" strike="noStrike" cap="none" normalizeH="0" baseline="0" dirty="0" smtClean="0">
                        <a:ln>
                          <a:noFill/>
                        </a:ln>
                        <a:solidFill>
                          <a:schemeClr val="bg1"/>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ar-SA" sz="2400" b="1" i="0" u="none" strike="noStrike" cap="none" normalizeH="0" baseline="0" dirty="0" smtClean="0">
                          <a:ln>
                            <a:noFill/>
                          </a:ln>
                          <a:solidFill>
                            <a:srgbClr val="951313"/>
                          </a:solidFill>
                          <a:effectLst/>
                          <a:latin typeface="Tahoma" pitchFamily="34" charset="0"/>
                          <a:cs typeface="PT Bold Heading" pitchFamily="2" charset="-78"/>
                        </a:rPr>
                        <a:t>الصلة بين الدنيا والآخرة</a:t>
                      </a:r>
                      <a:endParaRPr kumimoji="0" lang="en-US" sz="2400" b="1" i="0" u="none" strike="noStrike" cap="none" normalizeH="0" baseline="0" dirty="0" smtClean="0">
                        <a:ln>
                          <a:noFill/>
                        </a:ln>
                        <a:solidFill>
                          <a:srgbClr val="951313"/>
                        </a:solidFill>
                        <a:effectLst/>
                        <a:latin typeface="Tahoma" pitchFamily="34" charset="0"/>
                        <a:cs typeface="PT Bold Heading" pitchFamily="2" charset="-78"/>
                      </a:endParaRP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06420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nodeType="clickEffect">
                                  <p:stCondLst>
                                    <p:cond delay="0"/>
                                  </p:stCondLst>
                                  <p:childTnLst>
                                    <p:set>
                                      <p:cBhvr>
                                        <p:cTn id="6" dur="1" fill="hold">
                                          <p:stCondLst>
                                            <p:cond delay="0"/>
                                          </p:stCondLst>
                                        </p:cTn>
                                        <p:tgtEl>
                                          <p:spTgt spid="123947"/>
                                        </p:tgtEl>
                                        <p:attrNameLst>
                                          <p:attrName>style.visibility</p:attrName>
                                        </p:attrNameLst>
                                      </p:cBhvr>
                                      <p:to>
                                        <p:strVal val="visible"/>
                                      </p:to>
                                    </p:set>
                                    <p:anim calcmode="lin" valueType="num">
                                      <p:cBhvr additive="base">
                                        <p:cTn id="7" dur="500" fill="hold"/>
                                        <p:tgtEl>
                                          <p:spTgt spid="123947"/>
                                        </p:tgtEl>
                                        <p:attrNameLst>
                                          <p:attrName>ppt_x</p:attrName>
                                        </p:attrNameLst>
                                      </p:cBhvr>
                                      <p:tavLst>
                                        <p:tav tm="0">
                                          <p:val>
                                            <p:strVal val="1+#ppt_w/2"/>
                                          </p:val>
                                        </p:tav>
                                        <p:tav tm="100000">
                                          <p:val>
                                            <p:strVal val="#ppt_x"/>
                                          </p:val>
                                        </p:tav>
                                      </p:tavLst>
                                    </p:anim>
                                    <p:anim calcmode="lin" valueType="num">
                                      <p:cBhvr additive="base">
                                        <p:cTn id="8" dur="500" fill="hold"/>
                                        <p:tgtEl>
                                          <p:spTgt spid="1239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6"/>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3A9BA63C-849B-40E1-BAD0-AA2AD11AA83C}" type="slidenum">
              <a:rPr lang="ar-SA" sz="1400" smtClean="0">
                <a:solidFill>
                  <a:srgbClr val="1C1C1C"/>
                </a:solidFill>
              </a:rPr>
              <a:pPr eaLnBrk="1" hangingPunct="1"/>
              <a:t>8</a:t>
            </a:fld>
            <a:endParaRPr lang="en-US" sz="1400" smtClean="0">
              <a:solidFill>
                <a:srgbClr val="1C1C1C"/>
              </a:solidFill>
            </a:endParaRPr>
          </a:p>
        </p:txBody>
      </p:sp>
      <p:pic>
        <p:nvPicPr>
          <p:cNvPr id="22531"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7138" name="Rectangle 2"/>
          <p:cNvSpPr>
            <a:spLocks noGrp="1" noChangeArrowheads="1"/>
          </p:cNvSpPr>
          <p:nvPr>
            <p:ph type="ctrTitle"/>
          </p:nvPr>
        </p:nvSpPr>
        <p:spPr>
          <a:xfrm>
            <a:off x="722313" y="1628775"/>
            <a:ext cx="7772400" cy="3095625"/>
          </a:xfrm>
          <a:noFill/>
        </p:spPr>
        <p:txBody>
          <a:bodyPr/>
          <a:lstStyle/>
          <a:p>
            <a:pPr algn="ctr" eaLnBrk="1" hangingPunct="1"/>
            <a:r>
              <a:rPr lang="ar-SA" b="1" smtClean="0">
                <a:solidFill>
                  <a:schemeClr val="bg1"/>
                </a:solidFill>
                <a:cs typeface="PT Bold Heading" pitchFamily="2" charset="-78"/>
              </a:rPr>
              <a:t>أهمية العقيدة الإسلامية وآثارها</a:t>
            </a:r>
            <a:br>
              <a:rPr lang="ar-SA" b="1" smtClean="0">
                <a:solidFill>
                  <a:schemeClr val="bg1"/>
                </a:solidFill>
                <a:cs typeface="PT Bold Heading" pitchFamily="2" charset="-78"/>
              </a:rPr>
            </a:br>
            <a:r>
              <a:rPr lang="ar-SA" sz="5400" b="1" smtClean="0">
                <a:solidFill>
                  <a:schemeClr val="bg1"/>
                </a:solidFill>
                <a:cs typeface="PT Bold Heading" pitchFamily="2" charset="-78"/>
              </a:rPr>
              <a:t>الآثار على الفرد</a:t>
            </a:r>
            <a:r>
              <a:rPr lang="ar-SA" sz="5400" b="1" smtClean="0">
                <a:cs typeface="Monotype Koufi" pitchFamily="2" charset="-78"/>
              </a:rPr>
              <a:t/>
            </a:r>
            <a:br>
              <a:rPr lang="ar-SA" sz="5400" b="1" smtClean="0">
                <a:cs typeface="Monotype Koufi" pitchFamily="2" charset="-78"/>
              </a:rPr>
            </a:br>
            <a:endParaRPr lang="en-US" sz="5400" b="1" smtClean="0">
              <a:cs typeface="Monotype Koufi" pitchFamily="2" charset="-78"/>
            </a:endParaRPr>
          </a:p>
        </p:txBody>
      </p:sp>
      <p:sp>
        <p:nvSpPr>
          <p:cNvPr id="22533" name="Rectangle 16"/>
          <p:cNvSpPr txBox="1">
            <a:spLocks noGrp="1" noChangeArrowheads="1"/>
          </p:cNvSpPr>
          <p:nvPr/>
        </p:nvSpPr>
        <p:spPr bwMode="auto">
          <a:xfrm>
            <a:off x="68580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22833B9C-E360-44D2-921B-0C8932775835}" type="slidenum">
              <a:rPr lang="ar-SA" sz="1400">
                <a:solidFill>
                  <a:srgbClr val="1C1C1C"/>
                </a:solidFill>
              </a:rPr>
              <a:pPr rtl="0" eaLnBrk="1" fontAlgn="base" hangingPunct="1">
                <a:spcBef>
                  <a:spcPct val="0"/>
                </a:spcBef>
                <a:spcAft>
                  <a:spcPct val="0"/>
                </a:spcAft>
              </a:pPr>
              <a:t>8</a:t>
            </a:fld>
            <a:endParaRPr lang="en-US" sz="1400">
              <a:solidFill>
                <a:srgbClr val="1C1C1C"/>
              </a:solidFill>
            </a:endParaRPr>
          </a:p>
        </p:txBody>
      </p:sp>
    </p:spTree>
    <p:extLst>
      <p:ext uri="{BB962C8B-B14F-4D97-AF65-F5344CB8AC3E}">
        <p14:creationId xmlns:p14="http://schemas.microsoft.com/office/powerpoint/2010/main" val="3632409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7138"/>
                                        </p:tgtEl>
                                        <p:attrNameLst>
                                          <p:attrName>style.visibility</p:attrName>
                                        </p:attrNameLst>
                                      </p:cBhvr>
                                      <p:to>
                                        <p:strVal val="visible"/>
                                      </p:to>
                                    </p:set>
                                    <p:anim calcmode="lin" valueType="num">
                                      <p:cBhvr additive="base">
                                        <p:cTn id="7" dur="500" fill="hold"/>
                                        <p:tgtEl>
                                          <p:spTgt spid="347138"/>
                                        </p:tgtEl>
                                        <p:attrNameLst>
                                          <p:attrName>ppt_x</p:attrName>
                                        </p:attrNameLst>
                                      </p:cBhvr>
                                      <p:tavLst>
                                        <p:tav tm="0">
                                          <p:val>
                                            <p:strVal val="0-#ppt_w/2"/>
                                          </p:val>
                                        </p:tav>
                                        <p:tav tm="100000">
                                          <p:val>
                                            <p:strVal val="#ppt_x"/>
                                          </p:val>
                                        </p:tav>
                                      </p:tavLst>
                                    </p:anim>
                                    <p:anim calcmode="lin" valueType="num">
                                      <p:cBhvr additive="base">
                                        <p:cTn id="8" dur="500" fill="hold"/>
                                        <p:tgtEl>
                                          <p:spTgt spid="3471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eaLnBrk="1" hangingPunct="1"/>
            <a:fld id="{13D780CF-77AC-46AB-8280-8FD0842B5B1D}" type="slidenum">
              <a:rPr lang="ar-SA" sz="1400" smtClean="0">
                <a:solidFill>
                  <a:srgbClr val="000000"/>
                </a:solidFill>
              </a:rPr>
              <a:pPr eaLnBrk="1" hangingPunct="1"/>
              <a:t>9</a:t>
            </a:fld>
            <a:endParaRPr lang="en-US" sz="1400" smtClean="0">
              <a:solidFill>
                <a:srgbClr val="000000"/>
              </a:solidFill>
            </a:endParaRPr>
          </a:p>
        </p:txBody>
      </p:sp>
      <p:pic>
        <p:nvPicPr>
          <p:cNvPr id="23555" name="صورة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54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عنصر نائب لرقم الشريحة 3"/>
          <p:cNvSpPr txBox="1">
            <a:spLocks noGrp="1"/>
          </p:cNvSpPr>
          <p:nvPr/>
        </p:nvSpPr>
        <p:spPr bwMode="auto">
          <a:xfrm>
            <a:off x="6781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b="1">
                <a:solidFill>
                  <a:schemeClr val="tx1"/>
                </a:solidFill>
                <a:latin typeface="Tahoma" pitchFamily="34" charset="0"/>
                <a:cs typeface="Times New Roman" pitchFamily="18" charset="0"/>
              </a:defRPr>
            </a:lvl1pPr>
            <a:lvl2pPr marL="742950" indent="-285750" eaLnBrk="0" hangingPunct="0">
              <a:defRPr sz="2400" b="1">
                <a:solidFill>
                  <a:schemeClr val="tx1"/>
                </a:solidFill>
                <a:latin typeface="Tahoma" pitchFamily="34" charset="0"/>
                <a:cs typeface="Times New Roman" pitchFamily="18" charset="0"/>
              </a:defRPr>
            </a:lvl2pPr>
            <a:lvl3pPr marL="1143000" indent="-228600" eaLnBrk="0" hangingPunct="0">
              <a:defRPr sz="2400" b="1">
                <a:solidFill>
                  <a:schemeClr val="tx1"/>
                </a:solidFill>
                <a:latin typeface="Tahoma" pitchFamily="34" charset="0"/>
                <a:cs typeface="Times New Roman" pitchFamily="18" charset="0"/>
              </a:defRPr>
            </a:lvl3pPr>
            <a:lvl4pPr marL="1600200" indent="-228600" eaLnBrk="0" hangingPunct="0">
              <a:defRPr sz="2400" b="1">
                <a:solidFill>
                  <a:schemeClr val="tx1"/>
                </a:solidFill>
                <a:latin typeface="Tahoma" pitchFamily="34" charset="0"/>
                <a:cs typeface="Times New Roman" pitchFamily="18" charset="0"/>
              </a:defRPr>
            </a:lvl4pPr>
            <a:lvl5pPr marL="2057400" indent="-228600" eaLnBrk="0" hangingPunct="0">
              <a:defRPr sz="2400" b="1">
                <a:solidFill>
                  <a:schemeClr val="tx1"/>
                </a:solidFill>
                <a:latin typeface="Tahoma" pitchFamily="34" charset="0"/>
                <a:cs typeface="Times New Roman" pitchFamily="18" charset="0"/>
              </a:defRPr>
            </a:lvl5pPr>
            <a:lvl6pPr marL="25146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6pPr>
            <a:lvl7pPr marL="29718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7pPr>
            <a:lvl8pPr marL="34290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8pPr>
            <a:lvl9pPr marL="3886200" indent="-228600" algn="ctr" rtl="0" eaLnBrk="0" fontAlgn="base" hangingPunct="0">
              <a:spcBef>
                <a:spcPct val="0"/>
              </a:spcBef>
              <a:spcAft>
                <a:spcPct val="0"/>
              </a:spcAft>
              <a:defRPr sz="2400" b="1">
                <a:solidFill>
                  <a:schemeClr val="tx1"/>
                </a:solidFill>
                <a:latin typeface="Tahoma" pitchFamily="34" charset="0"/>
                <a:cs typeface="Times New Roman" pitchFamily="18" charset="0"/>
              </a:defRPr>
            </a:lvl9pPr>
          </a:lstStyle>
          <a:p>
            <a:pPr rtl="0" eaLnBrk="1" fontAlgn="base" hangingPunct="1">
              <a:spcBef>
                <a:spcPct val="0"/>
              </a:spcBef>
              <a:spcAft>
                <a:spcPct val="0"/>
              </a:spcAft>
            </a:pPr>
            <a:fld id="{8FCDA797-7678-452C-B987-C57143D07B74}" type="slidenum">
              <a:rPr lang="ar-SA" sz="1400">
                <a:solidFill>
                  <a:srgbClr val="000000"/>
                </a:solidFill>
              </a:rPr>
              <a:pPr rtl="0" eaLnBrk="1" fontAlgn="base" hangingPunct="1">
                <a:spcBef>
                  <a:spcPct val="0"/>
                </a:spcBef>
                <a:spcAft>
                  <a:spcPct val="0"/>
                </a:spcAft>
              </a:pPr>
              <a:t>9</a:t>
            </a:fld>
            <a:endParaRPr lang="en-US" sz="1400">
              <a:solidFill>
                <a:srgbClr val="000000"/>
              </a:solidFill>
            </a:endParaRPr>
          </a:p>
        </p:txBody>
      </p:sp>
      <p:sp>
        <p:nvSpPr>
          <p:cNvPr id="348162" name="Rectangle 2"/>
          <p:cNvSpPr>
            <a:spLocks noChangeArrowheads="1"/>
          </p:cNvSpPr>
          <p:nvPr/>
        </p:nvSpPr>
        <p:spPr bwMode="auto">
          <a:xfrm>
            <a:off x="12271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just" fontAlgn="base">
              <a:spcBef>
                <a:spcPct val="20000"/>
              </a:spcBef>
              <a:spcAft>
                <a:spcPct val="0"/>
              </a:spcAft>
              <a:buClr>
                <a:srgbClr val="3333CC"/>
              </a:buClr>
              <a:buSzPct val="60000"/>
              <a:buFont typeface="Wingdings" pitchFamily="2" charset="2"/>
              <a:buNone/>
            </a:pPr>
            <a:r>
              <a:rPr lang="ar-SA" sz="4400" b="1">
                <a:solidFill>
                  <a:srgbClr val="C00000"/>
                </a:solidFill>
                <a:cs typeface="PT Bold Heading" pitchFamily="2" charset="-78"/>
              </a:rPr>
              <a:t>أولاً ـ هداية العقل: </a:t>
            </a:r>
          </a:p>
        </p:txBody>
      </p:sp>
      <p:sp>
        <p:nvSpPr>
          <p:cNvPr id="348163" name="Rectangle 3"/>
          <p:cNvSpPr>
            <a:spLocks noChangeArrowheads="1"/>
          </p:cNvSpPr>
          <p:nvPr/>
        </p:nvSpPr>
        <p:spPr bwMode="auto">
          <a:xfrm>
            <a:off x="215900" y="2051050"/>
            <a:ext cx="8748713"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fontAlgn="base">
              <a:lnSpc>
                <a:spcPct val="140000"/>
              </a:lnSpc>
              <a:spcBef>
                <a:spcPct val="20000"/>
              </a:spcBef>
              <a:spcAft>
                <a:spcPct val="0"/>
              </a:spcAft>
              <a:buClr>
                <a:srgbClr val="3333CC"/>
              </a:buClr>
              <a:buSzPct val="60000"/>
              <a:buFont typeface="Wingdings" pitchFamily="2" charset="2"/>
              <a:buNone/>
            </a:pPr>
            <a:r>
              <a:rPr lang="ar-SA" sz="2400" b="1">
                <a:solidFill>
                  <a:srgbClr val="000000"/>
                </a:solidFill>
                <a:cs typeface="PT Bold Heading" pitchFamily="2" charset="-78"/>
              </a:rPr>
              <a:t>أ ـ </a:t>
            </a:r>
            <a:r>
              <a:rPr lang="ar-SA" sz="2400" b="1">
                <a:solidFill>
                  <a:srgbClr val="FF0000"/>
                </a:solidFill>
                <a:cs typeface="PT Bold Heading" pitchFamily="2" charset="-78"/>
              </a:rPr>
              <a:t>منع الإكراه</a:t>
            </a:r>
            <a:r>
              <a:rPr lang="ar-SA" sz="2400" b="1">
                <a:solidFill>
                  <a:srgbClr val="000000"/>
                </a:solidFill>
                <a:cs typeface="PT Bold Heading" pitchFamily="2" charset="-78"/>
              </a:rPr>
              <a:t>: </a:t>
            </a:r>
            <a:r>
              <a:rPr lang="ar-SA" sz="2400" b="1">
                <a:solidFill>
                  <a:srgbClr val="FFFFFF"/>
                </a:solidFill>
                <a:cs typeface="PT Bold Heading" pitchFamily="2" charset="-78"/>
              </a:rPr>
              <a:t>فالعقيدة الإسلامية تقوم على الاختيار والاقتناع.</a:t>
            </a:r>
          </a:p>
          <a:p>
            <a:pPr marL="342900" indent="-342900" algn="just" fontAlgn="base">
              <a:lnSpc>
                <a:spcPct val="140000"/>
              </a:lnSpc>
              <a:spcBef>
                <a:spcPct val="20000"/>
              </a:spcBef>
              <a:spcAft>
                <a:spcPct val="0"/>
              </a:spcAft>
              <a:buClr>
                <a:srgbClr val="3333CC"/>
              </a:buClr>
              <a:buSzPct val="60000"/>
              <a:buFont typeface="Wingdings" pitchFamily="2" charset="2"/>
              <a:buNone/>
            </a:pPr>
            <a:r>
              <a:rPr lang="ar-SA" sz="2400" b="1">
                <a:solidFill>
                  <a:srgbClr val="000000"/>
                </a:solidFill>
                <a:cs typeface="PT Bold Heading" pitchFamily="2" charset="-78"/>
              </a:rPr>
              <a:t>ب ـ </a:t>
            </a:r>
            <a:r>
              <a:rPr lang="ar-SA" sz="2400" b="1">
                <a:solidFill>
                  <a:srgbClr val="FF0000"/>
                </a:solidFill>
                <a:cs typeface="PT Bold Heading" pitchFamily="2" charset="-78"/>
              </a:rPr>
              <a:t>الاعتماد على البرهان</a:t>
            </a:r>
            <a:r>
              <a:rPr lang="ar-SA" sz="2400" b="1">
                <a:solidFill>
                  <a:srgbClr val="000000"/>
                </a:solidFill>
                <a:cs typeface="PT Bold Heading" pitchFamily="2" charset="-78"/>
              </a:rPr>
              <a:t>:</a:t>
            </a:r>
            <a:r>
              <a:rPr lang="ar-SA" sz="2400" b="1">
                <a:solidFill>
                  <a:srgbClr val="FFFFFF"/>
                </a:solidFill>
                <a:cs typeface="PT Bold Heading" pitchFamily="2" charset="-78"/>
              </a:rPr>
              <a:t> يقوم الإيمان بالعقيدة على اليقين الجازم القائم على الدليل والبرهان.</a:t>
            </a:r>
          </a:p>
          <a:p>
            <a:pPr marL="342900" indent="-342900" algn="just" fontAlgn="base">
              <a:lnSpc>
                <a:spcPct val="140000"/>
              </a:lnSpc>
              <a:spcBef>
                <a:spcPct val="20000"/>
              </a:spcBef>
              <a:spcAft>
                <a:spcPct val="0"/>
              </a:spcAft>
              <a:buClr>
                <a:srgbClr val="3333CC"/>
              </a:buClr>
              <a:buSzPct val="60000"/>
              <a:buFont typeface="Wingdings" pitchFamily="2" charset="2"/>
              <a:buNone/>
            </a:pPr>
            <a:r>
              <a:rPr lang="ar-SA" sz="2400" b="1">
                <a:solidFill>
                  <a:srgbClr val="000000"/>
                </a:solidFill>
                <a:cs typeface="PT Bold Heading" pitchFamily="2" charset="-78"/>
              </a:rPr>
              <a:t>ج- </a:t>
            </a:r>
            <a:r>
              <a:rPr lang="ar-SA" sz="2400" b="1">
                <a:solidFill>
                  <a:srgbClr val="FF0000"/>
                </a:solidFill>
                <a:cs typeface="PT Bold Heading" pitchFamily="2" charset="-78"/>
              </a:rPr>
              <a:t>الإجابة على الأسئلة الكبرى في الحياة</a:t>
            </a:r>
            <a:r>
              <a:rPr lang="ar-SA" sz="2400" b="1">
                <a:solidFill>
                  <a:srgbClr val="000000"/>
                </a:solidFill>
                <a:cs typeface="PT Bold Heading" pitchFamily="2" charset="-78"/>
              </a:rPr>
              <a:t>: </a:t>
            </a:r>
            <a:r>
              <a:rPr lang="ar-SA" sz="2400" b="1">
                <a:solidFill>
                  <a:srgbClr val="FFFFFF"/>
                </a:solidFill>
                <a:cs typeface="PT Bold Heading" pitchFamily="2" charset="-78"/>
              </a:rPr>
              <a:t>وهي المتلعقة بالوجود, و خالق الوجود, والمتعلقة بالإنسان نفسه, من أنا؟ و ما هدفي في الحياة؟ و ماهو مصيري بعد الموت؟ </a:t>
            </a:r>
          </a:p>
          <a:p>
            <a:pPr marL="342900" indent="-342900" algn="just" fontAlgn="base">
              <a:lnSpc>
                <a:spcPct val="140000"/>
              </a:lnSpc>
              <a:spcBef>
                <a:spcPct val="20000"/>
              </a:spcBef>
              <a:spcAft>
                <a:spcPct val="0"/>
              </a:spcAft>
              <a:buClr>
                <a:srgbClr val="3333CC"/>
              </a:buClr>
              <a:buSzPct val="60000"/>
              <a:buFont typeface="Wingdings" pitchFamily="2" charset="2"/>
              <a:buNone/>
            </a:pPr>
            <a:r>
              <a:rPr lang="ar-SA" sz="2400" b="1">
                <a:solidFill>
                  <a:srgbClr val="000000"/>
                </a:solidFill>
                <a:cs typeface="PT Bold Heading" pitchFamily="2" charset="-78"/>
              </a:rPr>
              <a:t>د- </a:t>
            </a:r>
            <a:r>
              <a:rPr lang="ar-SA" sz="2400" b="1">
                <a:solidFill>
                  <a:srgbClr val="FF0000"/>
                </a:solidFill>
                <a:cs typeface="PT Bold Heading" pitchFamily="2" charset="-78"/>
              </a:rPr>
              <a:t>تحرير العقل من الخرافات والأوهام</a:t>
            </a:r>
            <a:r>
              <a:rPr lang="ar-SA" sz="2400" b="1">
                <a:solidFill>
                  <a:srgbClr val="000000"/>
                </a:solidFill>
                <a:cs typeface="PT Bold Heading" pitchFamily="2" charset="-78"/>
              </a:rPr>
              <a:t>: </a:t>
            </a:r>
            <a:r>
              <a:rPr lang="ar-SA" sz="2400" b="1">
                <a:solidFill>
                  <a:srgbClr val="FFFFFF"/>
                </a:solidFill>
                <a:cs typeface="PT Bold Heading" pitchFamily="2" charset="-78"/>
              </a:rPr>
              <a:t>ولذلك حرم الإسلام السحر, والتعامل بالشعوذة, و القصص الخرافية, و الأوهام التي لا حقيقة لها.</a:t>
            </a:r>
          </a:p>
        </p:txBody>
      </p:sp>
    </p:spTree>
    <p:extLst>
      <p:ext uri="{BB962C8B-B14F-4D97-AF65-F5344CB8AC3E}">
        <p14:creationId xmlns:p14="http://schemas.microsoft.com/office/powerpoint/2010/main" val="626207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48162"/>
                                        </p:tgtEl>
                                        <p:attrNameLst>
                                          <p:attrName>style.visibility</p:attrName>
                                        </p:attrNameLst>
                                      </p:cBhvr>
                                      <p:to>
                                        <p:strVal val="visible"/>
                                      </p:to>
                                    </p:set>
                                    <p:anim calcmode="lin" valueType="num">
                                      <p:cBhvr additive="base">
                                        <p:cTn id="7" dur="500" fill="hold"/>
                                        <p:tgtEl>
                                          <p:spTgt spid="348162"/>
                                        </p:tgtEl>
                                        <p:attrNameLst>
                                          <p:attrName>ppt_x</p:attrName>
                                        </p:attrNameLst>
                                      </p:cBhvr>
                                      <p:tavLst>
                                        <p:tav tm="0">
                                          <p:val>
                                            <p:strVal val="0-#ppt_w/2"/>
                                          </p:val>
                                        </p:tav>
                                        <p:tav tm="100000">
                                          <p:val>
                                            <p:strVal val="#ppt_x"/>
                                          </p:val>
                                        </p:tav>
                                      </p:tavLst>
                                    </p:anim>
                                    <p:anim calcmode="lin" valueType="num">
                                      <p:cBhvr additive="base">
                                        <p:cTn id="8" dur="500" fill="hold"/>
                                        <p:tgtEl>
                                          <p:spTgt spid="3481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63">
                                            <p:txEl>
                                              <p:pRg st="0" end="0"/>
                                            </p:txEl>
                                          </p:spTgt>
                                        </p:tgtEl>
                                        <p:attrNameLst>
                                          <p:attrName>style.visibility</p:attrName>
                                        </p:attrNameLst>
                                      </p:cBhvr>
                                      <p:to>
                                        <p:strVal val="visible"/>
                                      </p:to>
                                    </p:set>
                                    <p:anim calcmode="lin" valueType="num">
                                      <p:cBhvr additive="base">
                                        <p:cTn id="13" dur="5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63">
                                            <p:txEl>
                                              <p:pRg st="1" end="1"/>
                                            </p:txEl>
                                          </p:spTgt>
                                        </p:tgtEl>
                                        <p:attrNameLst>
                                          <p:attrName>style.visibility</p:attrName>
                                        </p:attrNameLst>
                                      </p:cBhvr>
                                      <p:to>
                                        <p:strVal val="visible"/>
                                      </p:to>
                                    </p:set>
                                    <p:anim calcmode="lin" valueType="num">
                                      <p:cBhvr additive="base">
                                        <p:cTn id="19" dur="500" fill="hold"/>
                                        <p:tgtEl>
                                          <p:spTgt spid="3481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63">
                                            <p:txEl>
                                              <p:pRg st="2" end="2"/>
                                            </p:txEl>
                                          </p:spTgt>
                                        </p:tgtEl>
                                        <p:attrNameLst>
                                          <p:attrName>style.visibility</p:attrName>
                                        </p:attrNameLst>
                                      </p:cBhvr>
                                      <p:to>
                                        <p:strVal val="visible"/>
                                      </p:to>
                                    </p:set>
                                    <p:anim calcmode="lin" valueType="num">
                                      <p:cBhvr additive="base">
                                        <p:cTn id="25" dur="500" fill="hold"/>
                                        <p:tgtEl>
                                          <p:spTgt spid="3481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63">
                                            <p:txEl>
                                              <p:pRg st="3" end="3"/>
                                            </p:txEl>
                                          </p:spTgt>
                                        </p:tgtEl>
                                        <p:attrNameLst>
                                          <p:attrName>style.visibility</p:attrName>
                                        </p:attrNameLst>
                                      </p:cBhvr>
                                      <p:to>
                                        <p:strVal val="visible"/>
                                      </p:to>
                                    </p:set>
                                    <p:anim calcmode="lin" valueType="num">
                                      <p:cBhvr additive="base">
                                        <p:cTn id="31" dur="500" fill="hold"/>
                                        <p:tgtEl>
                                          <p:spTgt spid="34816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2" grpId="0" autoUpdateAnimBg="0"/>
      <p:bldP spid="348163" grpId="0" build="p" autoUpdateAnimBg="0"/>
    </p:bldLst>
  </p:timing>
</p:sld>
</file>

<file path=ppt/theme/theme1.xml><?xml version="1.0" encoding="utf-8"?>
<a:theme xmlns:a="http://schemas.openxmlformats.org/drawingml/2006/main" name="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5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6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7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8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9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0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سمة1">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TotalTime>
  <Words>1539</Words>
  <Application>Microsoft Office PowerPoint</Application>
  <PresentationFormat>عرض على الشاشة (3:4)‏</PresentationFormat>
  <Paragraphs>172</Paragraphs>
  <Slides>21</Slides>
  <Notes>0</Notes>
  <HiddenSlides>0</HiddenSlides>
  <MMClips>0</MMClips>
  <ScaleCrop>false</ScaleCrop>
  <HeadingPairs>
    <vt:vector size="4" baseType="variant">
      <vt:variant>
        <vt:lpstr>نسق</vt:lpstr>
      </vt:variant>
      <vt:variant>
        <vt:i4>21</vt:i4>
      </vt:variant>
      <vt:variant>
        <vt:lpstr>عناوين الشرائح</vt:lpstr>
      </vt:variant>
      <vt:variant>
        <vt:i4>21</vt:i4>
      </vt:variant>
    </vt:vector>
  </HeadingPairs>
  <TitlesOfParts>
    <vt:vector size="42" baseType="lpstr">
      <vt:lpstr>سمة1</vt:lpstr>
      <vt:lpstr>1_سمة1</vt:lpstr>
      <vt:lpstr>2_سمة1</vt:lpstr>
      <vt:lpstr>3_سمة1</vt:lpstr>
      <vt:lpstr>4_سمة1</vt:lpstr>
      <vt:lpstr>5_سمة1</vt:lpstr>
      <vt:lpstr>6_سمة1</vt:lpstr>
      <vt:lpstr>7_سمة1</vt:lpstr>
      <vt:lpstr>8_سمة1</vt:lpstr>
      <vt:lpstr>9_سمة1</vt:lpstr>
      <vt:lpstr>10_سمة1</vt:lpstr>
      <vt:lpstr>11_سمة1</vt:lpstr>
      <vt:lpstr>12_سمة1</vt:lpstr>
      <vt:lpstr>13_سمة1</vt:lpstr>
      <vt:lpstr>14_سمة1</vt:lpstr>
      <vt:lpstr>15_سمة1</vt:lpstr>
      <vt:lpstr>16_سمة1</vt:lpstr>
      <vt:lpstr>17_سمة1</vt:lpstr>
      <vt:lpstr>18_سمة1</vt:lpstr>
      <vt:lpstr>19_سمة1</vt:lpstr>
      <vt:lpstr>20_سمة1</vt:lpstr>
      <vt:lpstr>خصائص العقيدة الإسلامية: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أهمية العقيدة الإسلامية وآثارها الآثار على الفرد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سابعاً - الفوز في الآخرة :</vt:lpstr>
      <vt:lpstr>أهمية العقيدة الإسلامية وآثارها</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العقيدة الإسلامية:</dc:title>
  <dc:creator>ME</dc:creator>
  <cp:lastModifiedBy>ME</cp:lastModifiedBy>
  <cp:revision>2</cp:revision>
  <dcterms:created xsi:type="dcterms:W3CDTF">2012-10-07T15:09:51Z</dcterms:created>
  <dcterms:modified xsi:type="dcterms:W3CDTF">2012-10-07T15:17:48Z</dcterms:modified>
</cp:coreProperties>
</file>